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70"/>
  </p:notesMasterIdLst>
  <p:handoutMasterIdLst>
    <p:handoutMasterId r:id="rId71"/>
  </p:handoutMasterIdLst>
  <p:sldIdLst>
    <p:sldId id="841" r:id="rId5"/>
    <p:sldId id="842" r:id="rId6"/>
    <p:sldId id="843" r:id="rId7"/>
    <p:sldId id="581" r:id="rId8"/>
    <p:sldId id="615" r:id="rId9"/>
    <p:sldId id="845" r:id="rId10"/>
    <p:sldId id="616" r:id="rId11"/>
    <p:sldId id="608" r:id="rId12"/>
    <p:sldId id="836" r:id="rId13"/>
    <p:sldId id="609" r:id="rId14"/>
    <p:sldId id="611" r:id="rId15"/>
    <p:sldId id="612" r:id="rId16"/>
    <p:sldId id="610" r:id="rId17"/>
    <p:sldId id="549" r:id="rId18"/>
    <p:sldId id="857" r:id="rId19"/>
    <p:sldId id="613" r:id="rId20"/>
    <p:sldId id="606" r:id="rId21"/>
    <p:sldId id="846" r:id="rId22"/>
    <p:sldId id="833" r:id="rId23"/>
    <p:sldId id="848" r:id="rId24"/>
    <p:sldId id="777" r:id="rId25"/>
    <p:sldId id="778" r:id="rId26"/>
    <p:sldId id="849" r:id="rId27"/>
    <p:sldId id="781" r:id="rId28"/>
    <p:sldId id="850" r:id="rId29"/>
    <p:sldId id="779" r:id="rId30"/>
    <p:sldId id="816" r:id="rId31"/>
    <p:sldId id="784" r:id="rId32"/>
    <p:sldId id="782" r:id="rId33"/>
    <p:sldId id="783" r:id="rId34"/>
    <p:sldId id="847" r:id="rId35"/>
    <p:sldId id="787" r:id="rId36"/>
    <p:sldId id="817" r:id="rId37"/>
    <p:sldId id="837" r:id="rId38"/>
    <p:sldId id="789" r:id="rId39"/>
    <p:sldId id="818" r:id="rId40"/>
    <p:sldId id="855" r:id="rId41"/>
    <p:sldId id="795" r:id="rId42"/>
    <p:sldId id="821" r:id="rId43"/>
    <p:sldId id="854" r:id="rId44"/>
    <p:sldId id="853" r:id="rId45"/>
    <p:sldId id="804" r:id="rId46"/>
    <p:sldId id="805" r:id="rId47"/>
    <p:sldId id="807" r:id="rId48"/>
    <p:sldId id="822" r:id="rId49"/>
    <p:sldId id="823" r:id="rId50"/>
    <p:sldId id="851" r:id="rId51"/>
    <p:sldId id="852" r:id="rId52"/>
    <p:sldId id="835" r:id="rId53"/>
    <p:sldId id="257" r:id="rId54"/>
    <p:sldId id="285" r:id="rId55"/>
    <p:sldId id="286" r:id="rId56"/>
    <p:sldId id="287" r:id="rId57"/>
    <p:sldId id="288" r:id="rId58"/>
    <p:sldId id="289" r:id="rId59"/>
    <p:sldId id="824" r:id="rId60"/>
    <p:sldId id="290" r:id="rId61"/>
    <p:sldId id="291" r:id="rId62"/>
    <p:sldId id="268" r:id="rId63"/>
    <p:sldId id="270" r:id="rId64"/>
    <p:sldId id="272" r:id="rId65"/>
    <p:sldId id="292" r:id="rId66"/>
    <p:sldId id="293" r:id="rId67"/>
    <p:sldId id="283" r:id="rId68"/>
    <p:sldId id="618" r:id="rId69"/>
  </p:sldIdLst>
  <p:sldSz cx="12192000" cy="6858000"/>
  <p:notesSz cx="7099300" cy="10234613"/>
  <p:defaultText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modifyVerifier cryptProviderType="rsaAES" cryptAlgorithmClass="hash" cryptAlgorithmType="typeAny" cryptAlgorithmSid="14" spinCount="100000" saltData="DxRaZOR3Es1+zjhjX6HkxQ==" hashData="OZ+Z5MYnc4vCvj8IgtHwWRLCV8oETWiUK7Euv7hvJEEkkN9ADIenArmkC+WLSYZzY1Xyh/bGwB/cFCyAH2dY1A=="/>
  <p:extLst>
    <p:ext uri="{521415D9-36F7-43E2-AB2F-B90AF26B5E84}">
      <p14:sectionLst xmlns:p14="http://schemas.microsoft.com/office/powerpoint/2010/main">
        <p14:section name="Titel und Agenda" id="{D1BDE830-6C2B-4502-A346-BC3EE7410659}">
          <p14:sldIdLst>
            <p14:sldId id="841"/>
            <p14:sldId id="842"/>
            <p14:sldId id="843"/>
            <p14:sldId id="581"/>
            <p14:sldId id="615"/>
            <p14:sldId id="845"/>
            <p14:sldId id="616"/>
            <p14:sldId id="608"/>
            <p14:sldId id="836"/>
            <p14:sldId id="609"/>
            <p14:sldId id="611"/>
            <p14:sldId id="612"/>
            <p14:sldId id="610"/>
            <p14:sldId id="549"/>
            <p14:sldId id="857"/>
            <p14:sldId id="613"/>
            <p14:sldId id="606"/>
            <p14:sldId id="846"/>
            <p14:sldId id="833"/>
            <p14:sldId id="848"/>
            <p14:sldId id="777"/>
            <p14:sldId id="778"/>
            <p14:sldId id="849"/>
            <p14:sldId id="781"/>
            <p14:sldId id="850"/>
            <p14:sldId id="779"/>
            <p14:sldId id="816"/>
            <p14:sldId id="784"/>
            <p14:sldId id="782"/>
            <p14:sldId id="783"/>
            <p14:sldId id="847"/>
            <p14:sldId id="787"/>
            <p14:sldId id="817"/>
            <p14:sldId id="837"/>
            <p14:sldId id="789"/>
            <p14:sldId id="818"/>
            <p14:sldId id="855"/>
            <p14:sldId id="795"/>
            <p14:sldId id="821"/>
            <p14:sldId id="854"/>
            <p14:sldId id="853"/>
            <p14:sldId id="804"/>
            <p14:sldId id="805"/>
            <p14:sldId id="807"/>
            <p14:sldId id="822"/>
            <p14:sldId id="823"/>
            <p14:sldId id="851"/>
            <p14:sldId id="852"/>
            <p14:sldId id="835"/>
            <p14:sldId id="257"/>
            <p14:sldId id="285"/>
            <p14:sldId id="286"/>
            <p14:sldId id="287"/>
            <p14:sldId id="288"/>
            <p14:sldId id="289"/>
            <p14:sldId id="824"/>
            <p14:sldId id="290"/>
            <p14:sldId id="291"/>
            <p14:sldId id="268"/>
            <p14:sldId id="270"/>
            <p14:sldId id="272"/>
            <p14:sldId id="292"/>
            <p14:sldId id="293"/>
            <p14:sldId id="283"/>
            <p14:sldId id="618"/>
          </p14:sldIdLst>
        </p14:section>
        <p14:section name="Text ohne Subline" id="{0BAEC7DE-0651-49DA-9322-693A7303415F}">
          <p14:sldIdLst/>
        </p14:section>
        <p14:section name="Text mit Subline" id="{E19E71F0-9365-4FD8-ADDE-24A2E9291979}">
          <p14:sldIdLst/>
        </p14:section>
        <p14:section name="Text und Bild" id="{2067792F-C783-4EA9-BBA2-706BA901F3D4}">
          <p14:sldIdLst/>
        </p14:section>
        <p14:section name="Tabellen und Diagramme" id="{6A011EF9-875A-4D79-9E8C-639CF2B284EE}">
          <p14:sldIdLst/>
        </p14:section>
        <p14:section name="Abschlussfolie" id="{8887C754-B7EF-4082-B280-D73299EC262F}">
          <p14:sldIdLst/>
        </p14:section>
      </p14:sectionLst>
    </p:ext>
    <p:ext uri="{EFAFB233-063F-42B5-8137-9DF3F51BA10A}">
      <p15:sldGuideLst xmlns:p15="http://schemas.microsoft.com/office/powerpoint/2012/main">
        <p15:guide id="2" pos="3817" userDrawn="1">
          <p15:clr>
            <a:srgbClr val="A4A3A4"/>
          </p15:clr>
        </p15:guide>
        <p15:guide id="3" orient="horz" pos="2137" userDrawn="1">
          <p15:clr>
            <a:srgbClr val="A4A3A4"/>
          </p15:clr>
        </p15:guide>
        <p15:guide id="4" orient="horz" pos="3634" userDrawn="1">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initials=".." lastIdx="1" clrIdx="0"/>
  <p:cmAuthor id="2" name="Weidner, Christine" initials="WC" lastIdx="19" clrIdx="1"/>
  <p:cmAuthor id="3" name="Carolin Gomez" initials="CG" lastIdx="1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C7CA"/>
    <a:srgbClr val="2999CF"/>
    <a:srgbClr val="D93478"/>
    <a:srgbClr val="E1F1FB"/>
    <a:srgbClr val="000000"/>
    <a:srgbClr val="020202"/>
    <a:srgbClr val="FFF4F8"/>
    <a:srgbClr val="00361A"/>
    <a:srgbClr val="E7EEF7"/>
    <a:srgbClr val="E6EE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1CA04F-DF77-49FD-A4E3-9811746934B1}" v="32" dt="2019-10-10T12:03:37.265"/>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34"/>
    <p:restoredTop sz="94787"/>
  </p:normalViewPr>
  <p:slideViewPr>
    <p:cSldViewPr snapToGrid="0">
      <p:cViewPr varScale="1">
        <p:scale>
          <a:sx n="102" d="100"/>
          <a:sy n="102" d="100"/>
        </p:scale>
        <p:origin x="208" y="496"/>
      </p:cViewPr>
      <p:guideLst>
        <p:guide pos="3817"/>
        <p:guide orient="horz" pos="2137"/>
        <p:guide orient="horz" pos="3634"/>
      </p:guideLst>
    </p:cSldViewPr>
  </p:slideViewPr>
  <p:notesTextViewPr>
    <p:cViewPr>
      <p:scale>
        <a:sx n="1" d="1"/>
        <a:sy n="1" d="1"/>
      </p:scale>
      <p:origin x="0" y="0"/>
    </p:cViewPr>
  </p:notesTextViewPr>
  <p:notesViewPr>
    <p:cSldViewPr snapToGrid="0">
      <p:cViewPr>
        <p:scale>
          <a:sx n="1" d="2"/>
          <a:sy n="1" d="2"/>
        </p:scale>
        <p:origin x="0" y="0"/>
      </p:cViewPr>
      <p:guideLst>
        <p:guide orient="horz" pos="3223"/>
        <p:guide pos="223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6363" cy="513508"/>
          </a:xfrm>
          <a:prstGeom prst="rect">
            <a:avLst/>
          </a:prstGeom>
        </p:spPr>
        <p:txBody>
          <a:bodyPr vert="horz" lIns="94306" tIns="47153" rIns="94306" bIns="47153" rtlCol="0"/>
          <a:lstStyle>
            <a:lvl1pPr algn="l">
              <a:defRPr sz="1200"/>
            </a:lvl1pPr>
          </a:lstStyle>
          <a:p>
            <a:endParaRPr lang="de-DE">
              <a:latin typeface="Arial" panose="020B0604020202020204" pitchFamily="34" charset="0"/>
            </a:endParaRPr>
          </a:p>
        </p:txBody>
      </p:sp>
      <p:sp>
        <p:nvSpPr>
          <p:cNvPr id="3" name="Datumsplatzhalter 2"/>
          <p:cNvSpPr>
            <a:spLocks noGrp="1"/>
          </p:cNvSpPr>
          <p:nvPr>
            <p:ph type="dt" sz="quarter" idx="1"/>
          </p:nvPr>
        </p:nvSpPr>
        <p:spPr>
          <a:xfrm>
            <a:off x="4021295" y="0"/>
            <a:ext cx="3076363" cy="513508"/>
          </a:xfrm>
          <a:prstGeom prst="rect">
            <a:avLst/>
          </a:prstGeom>
        </p:spPr>
        <p:txBody>
          <a:bodyPr vert="horz" lIns="94306" tIns="47153" rIns="94306" bIns="47153" rtlCol="0"/>
          <a:lstStyle>
            <a:lvl1pPr algn="r">
              <a:defRPr sz="1200"/>
            </a:lvl1pPr>
          </a:lstStyle>
          <a:p>
            <a:r>
              <a:rPr lang="de-DE">
                <a:latin typeface="Arial" panose="020B0604020202020204" pitchFamily="34" charset="0"/>
              </a:rPr>
              <a:t>|     01-Jan-16     |</a:t>
            </a:r>
          </a:p>
        </p:txBody>
      </p:sp>
      <p:sp>
        <p:nvSpPr>
          <p:cNvPr id="4" name="Fußzeilenplatzhalter 3"/>
          <p:cNvSpPr>
            <a:spLocks noGrp="1"/>
          </p:cNvSpPr>
          <p:nvPr>
            <p:ph type="ftr" sz="quarter" idx="2"/>
          </p:nvPr>
        </p:nvSpPr>
        <p:spPr>
          <a:xfrm>
            <a:off x="1" y="9721110"/>
            <a:ext cx="3076363" cy="513507"/>
          </a:xfrm>
          <a:prstGeom prst="rect">
            <a:avLst/>
          </a:prstGeom>
        </p:spPr>
        <p:txBody>
          <a:bodyPr vert="horz" lIns="94306" tIns="47153" rIns="94306" bIns="47153" rtlCol="0" anchor="b"/>
          <a:lstStyle>
            <a:lvl1pPr algn="l">
              <a:defRPr sz="1200"/>
            </a:lvl1pPr>
          </a:lstStyle>
          <a:p>
            <a:r>
              <a:rPr lang="en-US">
                <a:latin typeface="Arial" panose="020B0604020202020204" pitchFamily="34" charset="0"/>
              </a:rPr>
              <a:t>© 2015      |      Title of the presentation      |      strictly confidential</a:t>
            </a:r>
            <a:endParaRPr lang="de-DE">
              <a:latin typeface="Arial" panose="020B0604020202020204" pitchFamily="34" charset="0"/>
            </a:endParaRPr>
          </a:p>
        </p:txBody>
      </p:sp>
      <p:sp>
        <p:nvSpPr>
          <p:cNvPr id="5" name="Foliennummernplatzhalter 4"/>
          <p:cNvSpPr>
            <a:spLocks noGrp="1"/>
          </p:cNvSpPr>
          <p:nvPr>
            <p:ph type="sldNum" sz="quarter" idx="3"/>
          </p:nvPr>
        </p:nvSpPr>
        <p:spPr>
          <a:xfrm>
            <a:off x="4021295" y="9721110"/>
            <a:ext cx="3076363" cy="513507"/>
          </a:xfrm>
          <a:prstGeom prst="rect">
            <a:avLst/>
          </a:prstGeom>
        </p:spPr>
        <p:txBody>
          <a:bodyPr vert="horz" lIns="94306" tIns="47153" rIns="94306" bIns="47153" rtlCol="0" anchor="b"/>
          <a:lstStyle>
            <a:lvl1pPr algn="r">
              <a:defRPr sz="1200"/>
            </a:lvl1pPr>
          </a:lstStyle>
          <a:p>
            <a:fld id="{D48B5DD1-CA03-454D-A242-C17E97AB5CDF}" type="slidenum">
              <a:rPr lang="de-DE" smtClean="0">
                <a:latin typeface="Arial" panose="020B0604020202020204" pitchFamily="34" charset="0"/>
              </a:rPr>
              <a:t>‹#›</a:t>
            </a:fld>
            <a:endParaRPr lang="de-DE">
              <a:latin typeface="Arial" panose="020B0604020202020204" pitchFamily="34" charset="0"/>
            </a:endParaRPr>
          </a:p>
        </p:txBody>
      </p:sp>
    </p:spTree>
    <p:extLst>
      <p:ext uri="{BB962C8B-B14F-4D97-AF65-F5344CB8AC3E}">
        <p14:creationId xmlns:p14="http://schemas.microsoft.com/office/powerpoint/2010/main" val="2433046881"/>
      </p:ext>
    </p:extLst>
  </p:cSld>
  <p:clrMap bg1="lt1" tx1="dk1" bg2="lt2" tx2="dk2" accent1="accent1" accent2="accent2" accent3="accent3" accent4="accent4" accent5="accent5" accent6="accent6" hlink="hlink" folHlink="folHlink"/>
  <p:hf hd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18T15:05:00.970"/>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0 639,'99'7,"0"-1,0 0,0 0,0 0,0 0,0 0,0 0,0 0,0 0,0 0,0 0,0 1,0-1,0 0,1 0,-1 0,0 0,1 0,1 0,1 0,0 0,-1 0,0-1,-1 1,-2 0,-2-1,-2 0,-3 0,-3 0,-4 0,-5-1,-3 0,33 1,-8 0,-8-1,-5-1,-2 1,-2-1,19 0,-6 0,-2 0,2 0,-17 0,2 1,-1-1,0 1,1-1,16 0,0 0,1 0,5-1,-19-1,3 0,3 0,-1 0,0-1,-4 1,4-1,-3 0,-2 0,2 0,3 0,-5-1,2 0,2 1,0-1,-2 0,-3 0,2 0,-2 0,-3-1,1 1,0-1,-1 1,0-2,0 1,1 0,3-1,9 1,3 0,2 0,0 0,1-2,-13 0,1 0,0-1,1-1,2 1,2-1,-2 0,3 1,1-1,2 0,0 0,-1-2,-1 0,-3-1,-1-2,1-1,-1 0,0 0,1 0,0 0,3 1,0 0,1 0,0 1,-1-2,-1 1,-3-2,5-2,-2 0,-2-1,-1 0,1 0,-1 0,0 2,0 0,-1 0,0 0,-1 1,-2 0,11-1,-3-1,0 2,0 0,0 0,3 1,2 0,-1 1,-1 1,-2 1,-7 2,-2 1,-1 0,0 1,0 1,0 0,1 0,-1 1,-1 0,-1 0,11 0,-2-1,-1 0,0 0,0-1,0 0,-1 0,0-1,-4 1,-1 0,0 0,-3-1,17-2,-3 0,-2 0,-8 2,-2 0,-5 1,17-3,-6 0,-13 2,-4 1,-13-2,-4 1,30-2,-34 0,-10 2,18-4,21-3,-14 3,5-1,-6 1,2 0,18-2,-1 1,-22 2,-4 1,-8 1,-4 1,11 0,-34 3,-23 5,-6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18T15:05:03.354"/>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0 1,'69'28,"0"0,-7-2,5 1,4 1,-2-1,3 1,4 2,3 0,-5-1,3 0,2 2,3 0,3 1,-9-3,2 0,2 1,2 0,1 1,1 0,0 0,5 2,2-1,0 1,1 1,2-1,0 1,2 1,-14-5,2 1,0 0,2 1,0 0,0 0,1-1,-1 0,0-1,0 0,0-1,0-1,1 1,-1-1,0 0,1 0,0 0,-1-1,2 1,0 0,0 0,0-1,0 0,0 0,0 0,0-1,0-1,-2 0,0-1,0 0,0-1,0 1,0-2,0 1,1-1,0 0,2 1,0-1,1 0,-1-1,1 0,1 0,-1 0,-1 0,1-1,-1-1,-1 1,1-1,-1 0,1-1,-1 1,0-1,0 0,0 0,10 1,0 0,-1 0,0 0,1 0,-1-1,0 0,-1-1,-1 0,0-1,-1 0,1 0,-1-1,-1 0,0-1,-2 0,6 1,-2-1,0-1,-2 0,1-1,-2 1,1 0,-4-1,0 1,0 0,-1-1,-1 0,-1 0,-1-1,5 0,-2 0,0-1,-2 0,-1 0,-2 0,6 0,-2 1,-1-1,-2 0,-2 0,9 2,-3 0,-2-1,-4 0,6 0,-4 0,-3-1,-10 0,-2 0,-2-2,21 2,-1 0,3 2,0 1,1-1,1 1,-23-4,3 1,2 0,13-1,3 0,0-1,3 0,0 0,2-2,5 0,1-1,-3 0,-13-2,-2 1,-2-2,-6-1,-1-1,-6-1,4 1,-6 0,-6-3,-9 0,-10 2,-13-2,-16 2,-1-2,-2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19T05:44:34.376"/>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5663 409,'-89'-18,"0"-1,0 1,0-1,0 0,0 1,0-1,0 1,0-1,-5 0,-5-1,0 0,0 1,6 0,6 3,11 2,13 3,-18 0,13 5,-18-2,5 0,-17-2,48 6,-1-2,-9 0,-1-1,4 2,-2 1,-11-2,-1 1,8 2,0 1,-5 0,-2 1,-6-2,-2 0,-5 3,-1 0,-5-2,0 1,0 2,2 0,7 1,3 0,6 1,3 2,4-1,0 0,-5 1,0 1,6 1,1-1,-1 0,3 1,-33 10,12 3,3 0,-3 5,-6 3,2 2,-4 7,10 4,4-2,-7 16,18-9,-10 11,22-8,4-3,5-1,7-5,-1 1,2 0,3-3,2 0,6-7,-1 6,4-6,-4 6,6-2,-1-2,5-2,0-3,4 1,0 4,1 4,0 6,3-2,0 6,3-10,1 3,1-8,2-3,0-3,0-4,2 1,1 4,2 0,3 5,1-2,5 4,-1 1,3-5,1-1,1-3,5 3,3 0,7 4,3-2,4 0,1-1,0-2,8 5,0-2,9 4,1-5,2-3,5-2,14 3,9-4,-33-8,0-2,0-3,1 0,6 2,1 0,-4-1,1 1,14 4,1 1,-8-5,-2 0,7 2,-1-1,-6-2,-1-2,2-2,1-1,6 0,3 0,11-1,4-1,1 1,3-1,-27-3,1 1,0-1,25 1,-1 0,-3-3,-2 0,-11 0,-1 0,7 0,0 0,-12-1,0-1,14 0,0-2,-15 1,0-3,12-2,2-2,3 0,1-3,-24 2,2-1,1-1,3-1,1-1,1-1,0-1,1 0,0-2,0-1,-1-2,-1 0,-5-1,-1 0,-2-2,25-13,-3-4,-7-3,-4-1,-14 4,-5 0,-8 4,-4 1,11-19,-25 13,-10 1,-3-13,-5-15,-5-6,-3 0,-4 3,-1 16,-3-3,-1 18,-4 1,-1 5,-3-3,-6-3,-5 2,-11-2,-8 5,-13-1,-14 3,-8 2,3 7,25 8,18 11,26 4,3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09-19T05:44:34.376"/>
    </inkml:context>
    <inkml:brush xml:id="br0">
      <inkml:brushProperty name="width" value="0.3" units="cm"/>
      <inkml:brushProperty name="height" value="0.6" units="cm"/>
      <inkml:brushProperty name="color" value="#EF0C4D"/>
      <inkml:brushProperty name="tip" value="rectangle"/>
      <inkml:brushProperty name="rasterOp" value="maskPen"/>
    </inkml:brush>
  </inkml:definitions>
  <inkml:trace contextRef="#ctx0" brushRef="#br0">5663 409,'-89'-18,"0"-1,0 1,0-1,0 0,0 1,0-1,0 1,0-1,-5 0,-5-1,0 0,0 1,6 0,6 3,11 2,13 3,-18 0,13 5,-18-2,5 0,-17-2,48 6,-1-2,-9 0,-1-1,4 2,-2 1,-11-2,-1 1,8 2,0 1,-5 0,-2 1,-6-2,-2 0,-5 3,-1 0,-5-2,0 1,0 2,2 0,7 1,3 0,6 1,3 2,4-1,0 0,-5 1,0 1,6 1,1-1,-1 0,3 1,-33 10,12 3,3 0,-3 5,-6 3,2 2,-4 7,10 4,4-2,-7 16,18-9,-10 11,22-8,4-3,5-1,7-5,-1 1,2 0,3-3,2 0,6-7,-1 6,4-6,-4 6,6-2,-1-2,5-2,0-3,4 1,0 4,1 4,0 6,3-2,0 6,3-10,1 3,1-8,2-3,0-3,0-4,2 1,1 4,2 0,3 5,1-2,5 4,-1 1,3-5,1-1,1-3,5 3,3 0,7 4,3-2,4 0,1-1,0-2,8 5,0-2,9 4,1-5,2-3,5-2,14 3,9-4,-33-8,0-2,0-3,1 0,6 2,1 0,-4-1,1 1,14 4,1 1,-8-5,-2 0,7 2,-1-1,-6-2,-1-2,2-2,1-1,6 0,3 0,11-1,4-1,1 1,3-1,-27-3,1 1,0-1,25 1,-1 0,-3-3,-2 0,-11 0,-1 0,7 0,0 0,-12-1,0-1,14 0,0-2,-15 1,0-3,12-2,2-2,3 0,1-3,-24 2,2-1,1-1,3-1,1-1,1-1,0-1,1 0,0-2,0-1,-1-2,-1 0,-5-1,-1 0,-2-2,25-13,-3-4,-7-3,-4-1,-14 4,-5 0,-8 4,-4 1,11-19,-25 13,-10 1,-3-13,-5-15,-5-6,-3 0,-4 3,-1 16,-3-3,-1 18,-4 1,-1 5,-3-3,-6-3,-5 2,-11-2,-8 5,-13-1,-14 3,-8 2,3 7,25 8,18 11,26 4,3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6363" cy="513508"/>
          </a:xfrm>
          <a:prstGeom prst="rect">
            <a:avLst/>
          </a:prstGeom>
        </p:spPr>
        <p:txBody>
          <a:bodyPr vert="horz" lIns="94306" tIns="47153" rIns="94306" bIns="47153" rtlCol="0"/>
          <a:lstStyle>
            <a:lvl1pPr algn="l">
              <a:defRPr sz="1200">
                <a:latin typeface="Arial" panose="020B0604020202020204" pitchFamily="34" charset="0"/>
              </a:defRPr>
            </a:lvl1pPr>
          </a:lstStyle>
          <a:p>
            <a:endParaRPr lang="de-DE"/>
          </a:p>
        </p:txBody>
      </p:sp>
      <p:sp>
        <p:nvSpPr>
          <p:cNvPr id="3" name="Datumsplatzhalter 2"/>
          <p:cNvSpPr>
            <a:spLocks noGrp="1"/>
          </p:cNvSpPr>
          <p:nvPr>
            <p:ph type="dt" idx="1"/>
          </p:nvPr>
        </p:nvSpPr>
        <p:spPr>
          <a:xfrm>
            <a:off x="4021295" y="0"/>
            <a:ext cx="3076363" cy="513508"/>
          </a:xfrm>
          <a:prstGeom prst="rect">
            <a:avLst/>
          </a:prstGeom>
        </p:spPr>
        <p:txBody>
          <a:bodyPr vert="horz" lIns="94306" tIns="47153" rIns="94306" bIns="47153" rtlCol="0"/>
          <a:lstStyle>
            <a:lvl1pPr algn="r">
              <a:defRPr sz="1200">
                <a:latin typeface="Arial" panose="020B0604020202020204" pitchFamily="34" charset="0"/>
              </a:defRPr>
            </a:lvl1pPr>
          </a:lstStyle>
          <a:p>
            <a:r>
              <a:rPr lang="de-DE"/>
              <a:t>|     01-Jan-16     |</a:t>
            </a:r>
          </a:p>
        </p:txBody>
      </p:sp>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306" tIns="47153" rIns="94306" bIns="47153" rtlCol="0" anchor="ctr"/>
          <a:lstStyle/>
          <a:p>
            <a:endParaRPr lang="de-DE"/>
          </a:p>
        </p:txBody>
      </p:sp>
      <p:sp>
        <p:nvSpPr>
          <p:cNvPr id="5" name="Notizenplatzhalter 4"/>
          <p:cNvSpPr>
            <a:spLocks noGrp="1"/>
          </p:cNvSpPr>
          <p:nvPr>
            <p:ph type="body" sz="quarter" idx="3"/>
          </p:nvPr>
        </p:nvSpPr>
        <p:spPr>
          <a:xfrm>
            <a:off x="709931" y="4925409"/>
            <a:ext cx="5679440" cy="4029879"/>
          </a:xfrm>
          <a:prstGeom prst="rect">
            <a:avLst/>
          </a:prstGeom>
        </p:spPr>
        <p:txBody>
          <a:bodyPr vert="horz" lIns="94306" tIns="47153" rIns="94306" bIns="47153"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1" y="9721110"/>
            <a:ext cx="3076363" cy="513507"/>
          </a:xfrm>
          <a:prstGeom prst="rect">
            <a:avLst/>
          </a:prstGeom>
        </p:spPr>
        <p:txBody>
          <a:bodyPr vert="horz" lIns="94306" tIns="47153" rIns="94306" bIns="47153" rtlCol="0" anchor="b"/>
          <a:lstStyle>
            <a:lvl1pPr algn="l">
              <a:defRPr sz="1200">
                <a:latin typeface="Arial" panose="020B0604020202020204" pitchFamily="34" charset="0"/>
              </a:defRPr>
            </a:lvl1pPr>
          </a:lstStyle>
          <a:p>
            <a:r>
              <a:rPr lang="en-US"/>
              <a:t>© 2015      |      Title of the presentation      |      strictly confidential</a:t>
            </a:r>
            <a:endParaRPr lang="de-DE"/>
          </a:p>
        </p:txBody>
      </p:sp>
      <p:sp>
        <p:nvSpPr>
          <p:cNvPr id="7" name="Foliennummernplatzhalter 6"/>
          <p:cNvSpPr>
            <a:spLocks noGrp="1"/>
          </p:cNvSpPr>
          <p:nvPr>
            <p:ph type="sldNum" sz="quarter" idx="5"/>
          </p:nvPr>
        </p:nvSpPr>
        <p:spPr>
          <a:xfrm>
            <a:off x="4021295" y="9721110"/>
            <a:ext cx="3076363" cy="513507"/>
          </a:xfrm>
          <a:prstGeom prst="rect">
            <a:avLst/>
          </a:prstGeom>
        </p:spPr>
        <p:txBody>
          <a:bodyPr vert="horz" lIns="94306" tIns="47153" rIns="94306" bIns="47153" rtlCol="0" anchor="b"/>
          <a:lstStyle>
            <a:lvl1pPr algn="r">
              <a:defRPr sz="1200">
                <a:latin typeface="Arial" panose="020B0604020202020204" pitchFamily="34" charset="0"/>
              </a:defRPr>
            </a:lvl1pPr>
          </a:lstStyle>
          <a:p>
            <a:fld id="{F33F3FCA-849A-471E-8A69-43D7AC94C670}" type="slidenum">
              <a:rPr lang="de-DE" smtClean="0"/>
              <a:pPr/>
              <a:t>‹#›</a:t>
            </a:fld>
            <a:endParaRPr lang="de-DE"/>
          </a:p>
        </p:txBody>
      </p:sp>
    </p:spTree>
    <p:extLst>
      <p:ext uri="{BB962C8B-B14F-4D97-AF65-F5344CB8AC3E}">
        <p14:creationId xmlns:p14="http://schemas.microsoft.com/office/powerpoint/2010/main" val="2468714327"/>
      </p:ext>
    </p:extLst>
  </p:cSld>
  <p:clrMap bg1="lt1" tx1="dk1" bg2="lt2" tx2="dk2" accent1="accent1" accent2="accent2" accent3="accent3" accent4="accent4" accent5="accent5" accent6="accent6" hlink="hlink" folHlink="folHlink"/>
  <p:hf hdr="0"/>
  <p:notesStyle>
    <a:lvl1pPr marL="0" algn="l" defTabSz="1219170" rtl="0" eaLnBrk="1" latinLnBrk="0" hangingPunct="1">
      <a:defRPr sz="1600" kern="1200">
        <a:solidFill>
          <a:schemeClr val="tx1"/>
        </a:solidFill>
        <a:latin typeface="Arial" panose="020B0604020202020204" pitchFamily="34" charset="0"/>
        <a:ea typeface="+mn-ea"/>
        <a:cs typeface="+mn-cs"/>
      </a:defRPr>
    </a:lvl1pPr>
    <a:lvl2pPr marL="609585" algn="l" defTabSz="1219170" rtl="0" eaLnBrk="1" latinLnBrk="0" hangingPunct="1">
      <a:defRPr sz="1600" kern="1200">
        <a:solidFill>
          <a:schemeClr val="tx1"/>
        </a:solidFill>
        <a:latin typeface="Arial" panose="020B0604020202020204" pitchFamily="34" charset="0"/>
        <a:ea typeface="+mn-ea"/>
        <a:cs typeface="+mn-cs"/>
      </a:defRPr>
    </a:lvl2pPr>
    <a:lvl3pPr marL="1219170" algn="l" defTabSz="1219170" rtl="0" eaLnBrk="1" latinLnBrk="0" hangingPunct="1">
      <a:defRPr sz="1600" kern="1200">
        <a:solidFill>
          <a:schemeClr val="tx1"/>
        </a:solidFill>
        <a:latin typeface="Arial" panose="020B0604020202020204" pitchFamily="34" charset="0"/>
        <a:ea typeface="+mn-ea"/>
        <a:cs typeface="+mn-cs"/>
      </a:defRPr>
    </a:lvl3pPr>
    <a:lvl4pPr marL="1828754" algn="l" defTabSz="1219170" rtl="0" eaLnBrk="1" latinLnBrk="0" hangingPunct="1">
      <a:defRPr sz="1600" kern="1200">
        <a:solidFill>
          <a:schemeClr val="tx1"/>
        </a:solidFill>
        <a:latin typeface="Arial" panose="020B0604020202020204" pitchFamily="34" charset="0"/>
        <a:ea typeface="+mn-ea"/>
        <a:cs typeface="+mn-cs"/>
      </a:defRPr>
    </a:lvl4pPr>
    <a:lvl5pPr marL="2438339" algn="l" defTabSz="1219170" rtl="0" eaLnBrk="1" latinLnBrk="0" hangingPunct="1">
      <a:defRPr sz="1600" kern="1200">
        <a:solidFill>
          <a:schemeClr val="tx1"/>
        </a:solidFill>
        <a:latin typeface="Arial" panose="020B060402020202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Datumsplatzhalter 3"/>
          <p:cNvSpPr>
            <a:spLocks noGrp="1"/>
          </p:cNvSpPr>
          <p:nvPr>
            <p:ph type="dt" idx="10"/>
          </p:nvPr>
        </p:nvSpPr>
        <p:spPr/>
        <p:txBody>
          <a:bodyPr/>
          <a:lstStyle/>
          <a:p>
            <a:r>
              <a:rPr lang="en-GB"/>
              <a:t>|     01-Jan-16     |</a:t>
            </a:r>
          </a:p>
        </p:txBody>
      </p:sp>
      <p:sp>
        <p:nvSpPr>
          <p:cNvPr id="5" name="Fußzeilenplatzhalter 4"/>
          <p:cNvSpPr>
            <a:spLocks noGrp="1"/>
          </p:cNvSpPr>
          <p:nvPr>
            <p:ph type="ftr" sz="quarter" idx="11"/>
          </p:nvPr>
        </p:nvSpPr>
        <p:spPr/>
        <p:txBody>
          <a:bodyPr/>
          <a:lstStyle/>
          <a:p>
            <a:r>
              <a:rPr lang="en-GB"/>
              <a:t>© 2015      |      Title of the presentation      |      strictly confidential</a:t>
            </a:r>
          </a:p>
        </p:txBody>
      </p:sp>
      <p:sp>
        <p:nvSpPr>
          <p:cNvPr id="6" name="Foliennummernplatzhalter 5"/>
          <p:cNvSpPr>
            <a:spLocks noGrp="1"/>
          </p:cNvSpPr>
          <p:nvPr>
            <p:ph type="sldNum" sz="quarter" idx="12"/>
          </p:nvPr>
        </p:nvSpPr>
        <p:spPr/>
        <p:txBody>
          <a:bodyPr/>
          <a:lstStyle/>
          <a:p>
            <a:fld id="{F33F3FCA-849A-471E-8A69-43D7AC94C670}" type="slidenum">
              <a:rPr lang="de-DE" smtClean="0"/>
              <a:pPr/>
              <a:t>1</a:t>
            </a:fld>
            <a:endParaRPr lang="de-DE"/>
          </a:p>
        </p:txBody>
      </p:sp>
    </p:spTree>
    <p:extLst>
      <p:ext uri="{BB962C8B-B14F-4D97-AF65-F5344CB8AC3E}">
        <p14:creationId xmlns:p14="http://schemas.microsoft.com/office/powerpoint/2010/main" val="2471214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0"/>
          </p:nvPr>
        </p:nvSpPr>
        <p:spPr/>
        <p:txBody>
          <a:bodyPr/>
          <a:lstStyle/>
          <a:p>
            <a:r>
              <a:rPr lang="de-DE"/>
              <a:t>|     01-Jan-16     |</a:t>
            </a:r>
          </a:p>
        </p:txBody>
      </p:sp>
      <p:sp>
        <p:nvSpPr>
          <p:cNvPr id="5" name="Fußzeilenplatzhalter 4"/>
          <p:cNvSpPr>
            <a:spLocks noGrp="1"/>
          </p:cNvSpPr>
          <p:nvPr>
            <p:ph type="ftr" sz="quarter" idx="11"/>
          </p:nvPr>
        </p:nvSpPr>
        <p:spPr/>
        <p:txBody>
          <a:bodyPr/>
          <a:lstStyle/>
          <a:p>
            <a:r>
              <a:rPr lang="en-US"/>
              <a:t>© 2015      |      Title of the presentation      |      strictly confidential</a:t>
            </a:r>
            <a:endParaRPr lang="de-DE"/>
          </a:p>
        </p:txBody>
      </p:sp>
      <p:sp>
        <p:nvSpPr>
          <p:cNvPr id="6" name="Foliennummernplatzhalter 5"/>
          <p:cNvSpPr>
            <a:spLocks noGrp="1"/>
          </p:cNvSpPr>
          <p:nvPr>
            <p:ph type="sldNum" sz="quarter" idx="12"/>
          </p:nvPr>
        </p:nvSpPr>
        <p:spPr/>
        <p:txBody>
          <a:bodyPr/>
          <a:lstStyle/>
          <a:p>
            <a:fld id="{F33F3FCA-849A-471E-8A69-43D7AC94C670}" type="slidenum">
              <a:rPr lang="de-DE" smtClean="0"/>
              <a:pPr/>
              <a:t>11</a:t>
            </a:fld>
            <a:endParaRPr lang="de-DE"/>
          </a:p>
        </p:txBody>
      </p:sp>
    </p:spTree>
    <p:extLst>
      <p:ext uri="{BB962C8B-B14F-4D97-AF65-F5344CB8AC3E}">
        <p14:creationId xmlns:p14="http://schemas.microsoft.com/office/powerpoint/2010/main" val="2510162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0"/>
          </p:nvPr>
        </p:nvSpPr>
        <p:spPr/>
        <p:txBody>
          <a:bodyPr/>
          <a:lstStyle/>
          <a:p>
            <a:r>
              <a:rPr lang="de-DE"/>
              <a:t>|     01-Jan-16     |</a:t>
            </a:r>
          </a:p>
        </p:txBody>
      </p:sp>
      <p:sp>
        <p:nvSpPr>
          <p:cNvPr id="5" name="Fußzeilenplatzhalter 4"/>
          <p:cNvSpPr>
            <a:spLocks noGrp="1"/>
          </p:cNvSpPr>
          <p:nvPr>
            <p:ph type="ftr" sz="quarter" idx="11"/>
          </p:nvPr>
        </p:nvSpPr>
        <p:spPr/>
        <p:txBody>
          <a:bodyPr/>
          <a:lstStyle/>
          <a:p>
            <a:r>
              <a:rPr lang="en-US"/>
              <a:t>© 2015      |      Title of the presentation      |      strictly confidential</a:t>
            </a:r>
            <a:endParaRPr lang="de-DE"/>
          </a:p>
        </p:txBody>
      </p:sp>
      <p:sp>
        <p:nvSpPr>
          <p:cNvPr id="6" name="Foliennummernplatzhalter 5"/>
          <p:cNvSpPr>
            <a:spLocks noGrp="1"/>
          </p:cNvSpPr>
          <p:nvPr>
            <p:ph type="sldNum" sz="quarter" idx="12"/>
          </p:nvPr>
        </p:nvSpPr>
        <p:spPr/>
        <p:txBody>
          <a:bodyPr/>
          <a:lstStyle/>
          <a:p>
            <a:fld id="{F33F3FCA-849A-471E-8A69-43D7AC94C670}" type="slidenum">
              <a:rPr lang="de-DE" smtClean="0"/>
              <a:pPr/>
              <a:t>12</a:t>
            </a:fld>
            <a:endParaRPr lang="de-DE"/>
          </a:p>
        </p:txBody>
      </p:sp>
    </p:spTree>
    <p:extLst>
      <p:ext uri="{BB962C8B-B14F-4D97-AF65-F5344CB8AC3E}">
        <p14:creationId xmlns:p14="http://schemas.microsoft.com/office/powerpoint/2010/main" val="633742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0"/>
          </p:nvPr>
        </p:nvSpPr>
        <p:spPr/>
        <p:txBody>
          <a:bodyPr/>
          <a:lstStyle/>
          <a:p>
            <a:r>
              <a:rPr lang="de-DE"/>
              <a:t>|     01-Jan-16     |</a:t>
            </a:r>
          </a:p>
        </p:txBody>
      </p:sp>
      <p:sp>
        <p:nvSpPr>
          <p:cNvPr id="5" name="Fußzeilenplatzhalter 4"/>
          <p:cNvSpPr>
            <a:spLocks noGrp="1"/>
          </p:cNvSpPr>
          <p:nvPr>
            <p:ph type="ftr" sz="quarter" idx="11"/>
          </p:nvPr>
        </p:nvSpPr>
        <p:spPr/>
        <p:txBody>
          <a:bodyPr/>
          <a:lstStyle/>
          <a:p>
            <a:r>
              <a:rPr lang="en-US"/>
              <a:t>© 2015      |      Title of the presentation      |      strictly confidential</a:t>
            </a:r>
            <a:endParaRPr lang="de-DE"/>
          </a:p>
        </p:txBody>
      </p:sp>
      <p:sp>
        <p:nvSpPr>
          <p:cNvPr id="6" name="Foliennummernplatzhalter 5"/>
          <p:cNvSpPr>
            <a:spLocks noGrp="1"/>
          </p:cNvSpPr>
          <p:nvPr>
            <p:ph type="sldNum" sz="quarter" idx="12"/>
          </p:nvPr>
        </p:nvSpPr>
        <p:spPr/>
        <p:txBody>
          <a:bodyPr/>
          <a:lstStyle/>
          <a:p>
            <a:fld id="{F33F3FCA-849A-471E-8A69-43D7AC94C670}" type="slidenum">
              <a:rPr lang="de-DE" smtClean="0"/>
              <a:pPr/>
              <a:t>16</a:t>
            </a:fld>
            <a:endParaRPr lang="de-DE"/>
          </a:p>
        </p:txBody>
      </p:sp>
    </p:spTree>
    <p:extLst>
      <p:ext uri="{BB962C8B-B14F-4D97-AF65-F5344CB8AC3E}">
        <p14:creationId xmlns:p14="http://schemas.microsoft.com/office/powerpoint/2010/main" val="1732428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0"/>
          </p:nvPr>
        </p:nvSpPr>
        <p:spPr/>
        <p:txBody>
          <a:bodyPr/>
          <a:lstStyle/>
          <a:p>
            <a:r>
              <a:rPr lang="de-DE"/>
              <a:t>|     01-Jan-16     |</a:t>
            </a:r>
          </a:p>
        </p:txBody>
      </p:sp>
      <p:sp>
        <p:nvSpPr>
          <p:cNvPr id="5" name="Fußzeilenplatzhalter 4"/>
          <p:cNvSpPr>
            <a:spLocks noGrp="1"/>
          </p:cNvSpPr>
          <p:nvPr>
            <p:ph type="ftr" sz="quarter" idx="11"/>
          </p:nvPr>
        </p:nvSpPr>
        <p:spPr/>
        <p:txBody>
          <a:bodyPr/>
          <a:lstStyle/>
          <a:p>
            <a:r>
              <a:rPr lang="en-US"/>
              <a:t>© 2015      |      Title of the presentation      |      strictly confidential</a:t>
            </a:r>
            <a:endParaRPr lang="de-DE"/>
          </a:p>
        </p:txBody>
      </p:sp>
      <p:sp>
        <p:nvSpPr>
          <p:cNvPr id="6" name="Foliennummernplatzhalter 5"/>
          <p:cNvSpPr>
            <a:spLocks noGrp="1"/>
          </p:cNvSpPr>
          <p:nvPr>
            <p:ph type="sldNum" sz="quarter" idx="12"/>
          </p:nvPr>
        </p:nvSpPr>
        <p:spPr/>
        <p:txBody>
          <a:bodyPr/>
          <a:lstStyle/>
          <a:p>
            <a:fld id="{F33F3FCA-849A-471E-8A69-43D7AC94C670}" type="slidenum">
              <a:rPr lang="de-DE" smtClean="0"/>
              <a:pPr/>
              <a:t>17</a:t>
            </a:fld>
            <a:endParaRPr lang="de-DE"/>
          </a:p>
        </p:txBody>
      </p:sp>
    </p:spTree>
    <p:extLst>
      <p:ext uri="{BB962C8B-B14F-4D97-AF65-F5344CB8AC3E}">
        <p14:creationId xmlns:p14="http://schemas.microsoft.com/office/powerpoint/2010/main" val="960178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0"/>
          </p:nvPr>
        </p:nvSpPr>
        <p:spPr/>
        <p:txBody>
          <a:bodyPr/>
          <a:lstStyle/>
          <a:p>
            <a:r>
              <a:t>|     01-Jan-16     |</a:t>
            </a:r>
            <a:endParaRPr lang="de-DE"/>
          </a:p>
        </p:txBody>
      </p:sp>
      <p:sp>
        <p:nvSpPr>
          <p:cNvPr id="5" name="Fußzeilenplatzhalter 4"/>
          <p:cNvSpPr>
            <a:spLocks noGrp="1"/>
          </p:cNvSpPr>
          <p:nvPr>
            <p:ph type="ftr" sz="quarter" idx="11"/>
          </p:nvPr>
        </p:nvSpPr>
        <p:spPr/>
        <p:txBody>
          <a:bodyPr/>
          <a:lstStyle/>
          <a:p>
            <a:r>
              <a:t>© 2015      |      Title of the presentation      |      strictly confidential</a:t>
            </a:r>
            <a:endParaRPr lang="de-DE"/>
          </a:p>
        </p:txBody>
      </p:sp>
      <p:sp>
        <p:nvSpPr>
          <p:cNvPr id="6" name="Foliennummernplatzhalter 5"/>
          <p:cNvSpPr>
            <a:spLocks noGrp="1"/>
          </p:cNvSpPr>
          <p:nvPr>
            <p:ph type="sldNum" sz="quarter" idx="12"/>
          </p:nvPr>
        </p:nvSpPr>
        <p:spPr/>
        <p:txBody>
          <a:bodyPr/>
          <a:lstStyle/>
          <a:p>
            <a:fld id="{F33F3FCA-849A-471E-8A69-43D7AC94C670}" type="slidenum">
              <a:rPr lang="de-DE" smtClean="0"/>
              <a:pPr/>
              <a:t>18</a:t>
            </a:fld>
            <a:endParaRPr lang="de-DE"/>
          </a:p>
        </p:txBody>
      </p:sp>
    </p:spTree>
    <p:extLst>
      <p:ext uri="{BB962C8B-B14F-4D97-AF65-F5344CB8AC3E}">
        <p14:creationId xmlns:p14="http://schemas.microsoft.com/office/powerpoint/2010/main" val="2702095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r>
              <a:rPr lang="de-DE"/>
              <a:t>|     01-Jan-16     |</a:t>
            </a:r>
          </a:p>
        </p:txBody>
      </p:sp>
      <p:sp>
        <p:nvSpPr>
          <p:cNvPr id="5" name="Footer Placeholder 4"/>
          <p:cNvSpPr>
            <a:spLocks noGrp="1"/>
          </p:cNvSpPr>
          <p:nvPr>
            <p:ph type="ftr" sz="quarter" idx="4"/>
          </p:nvPr>
        </p:nvSpPr>
        <p:spPr/>
        <p:txBody>
          <a:bodyPr/>
          <a:lstStyle/>
          <a:p>
            <a:r>
              <a:rPr lang="en-US"/>
              <a:t>© 2015      |      Title of the presentation      |      strictly confidential</a:t>
            </a:r>
            <a:endParaRPr lang="de-DE"/>
          </a:p>
        </p:txBody>
      </p:sp>
      <p:sp>
        <p:nvSpPr>
          <p:cNvPr id="6" name="Slide Number Placeholder 5"/>
          <p:cNvSpPr>
            <a:spLocks noGrp="1"/>
          </p:cNvSpPr>
          <p:nvPr>
            <p:ph type="sldNum" sz="quarter" idx="5"/>
          </p:nvPr>
        </p:nvSpPr>
        <p:spPr/>
        <p:txBody>
          <a:bodyPr/>
          <a:lstStyle/>
          <a:p>
            <a:fld id="{F33F3FCA-849A-471E-8A69-43D7AC94C670}" type="slidenum">
              <a:rPr lang="de-DE" smtClean="0"/>
              <a:pPr/>
              <a:t>19</a:t>
            </a:fld>
            <a:endParaRPr lang="de-DE"/>
          </a:p>
        </p:txBody>
      </p:sp>
    </p:spTree>
    <p:extLst>
      <p:ext uri="{BB962C8B-B14F-4D97-AF65-F5344CB8AC3E}">
        <p14:creationId xmlns:p14="http://schemas.microsoft.com/office/powerpoint/2010/main" val="4161521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Summary pages – the key points covered and the overarching objective of the presentation</a:t>
            </a:r>
          </a:p>
        </p:txBody>
      </p:sp>
      <p:sp>
        <p:nvSpPr>
          <p:cNvPr id="4" name="Date Placeholder 3"/>
          <p:cNvSpPr>
            <a:spLocks noGrp="1"/>
          </p:cNvSpPr>
          <p:nvPr>
            <p:ph type="dt" idx="1"/>
          </p:nvPr>
        </p:nvSpPr>
        <p:spPr/>
        <p:txBody>
          <a:bodyPr/>
          <a:lstStyle/>
          <a:p>
            <a:r>
              <a:rPr lang="de-DE"/>
              <a:t>|     01-Jan-16     |</a:t>
            </a:r>
          </a:p>
        </p:txBody>
      </p:sp>
      <p:sp>
        <p:nvSpPr>
          <p:cNvPr id="5" name="Footer Placeholder 4"/>
          <p:cNvSpPr>
            <a:spLocks noGrp="1"/>
          </p:cNvSpPr>
          <p:nvPr>
            <p:ph type="ftr" sz="quarter" idx="4"/>
          </p:nvPr>
        </p:nvSpPr>
        <p:spPr/>
        <p:txBody>
          <a:bodyPr/>
          <a:lstStyle/>
          <a:p>
            <a:r>
              <a:rPr lang="en-US"/>
              <a:t>© 2015      |      Title of the presentation      |      strictly confidential</a:t>
            </a:r>
            <a:endParaRPr lang="de-DE"/>
          </a:p>
        </p:txBody>
      </p:sp>
      <p:sp>
        <p:nvSpPr>
          <p:cNvPr id="6" name="Slide Number Placeholder 5"/>
          <p:cNvSpPr>
            <a:spLocks noGrp="1"/>
          </p:cNvSpPr>
          <p:nvPr>
            <p:ph type="sldNum" sz="quarter" idx="5"/>
          </p:nvPr>
        </p:nvSpPr>
        <p:spPr/>
        <p:txBody>
          <a:bodyPr/>
          <a:lstStyle/>
          <a:p>
            <a:fld id="{F33F3FCA-849A-471E-8A69-43D7AC94C670}" type="slidenum">
              <a:rPr lang="de-DE" smtClean="0"/>
              <a:pPr/>
              <a:t>20</a:t>
            </a:fld>
            <a:endParaRPr lang="de-DE"/>
          </a:p>
        </p:txBody>
      </p:sp>
    </p:spTree>
    <p:extLst>
      <p:ext uri="{BB962C8B-B14F-4D97-AF65-F5344CB8AC3E}">
        <p14:creationId xmlns:p14="http://schemas.microsoft.com/office/powerpoint/2010/main" val="1962718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r>
              <a:rPr lang="de-DE"/>
              <a:t>|     01-Jan-16     |</a:t>
            </a:r>
          </a:p>
        </p:txBody>
      </p:sp>
      <p:sp>
        <p:nvSpPr>
          <p:cNvPr id="5" name="Footer Placeholder 4"/>
          <p:cNvSpPr>
            <a:spLocks noGrp="1"/>
          </p:cNvSpPr>
          <p:nvPr>
            <p:ph type="ftr" sz="quarter" idx="4"/>
          </p:nvPr>
        </p:nvSpPr>
        <p:spPr/>
        <p:txBody>
          <a:bodyPr/>
          <a:lstStyle/>
          <a:p>
            <a:r>
              <a:rPr lang="en-US"/>
              <a:t>© 2015      |      Title of the presentation      |      strictly confidential</a:t>
            </a:r>
            <a:endParaRPr lang="de-DE"/>
          </a:p>
        </p:txBody>
      </p:sp>
      <p:sp>
        <p:nvSpPr>
          <p:cNvPr id="6" name="Slide Number Placeholder 5"/>
          <p:cNvSpPr>
            <a:spLocks noGrp="1"/>
          </p:cNvSpPr>
          <p:nvPr>
            <p:ph type="sldNum" sz="quarter" idx="5"/>
          </p:nvPr>
        </p:nvSpPr>
        <p:spPr/>
        <p:txBody>
          <a:bodyPr/>
          <a:lstStyle/>
          <a:p>
            <a:fld id="{F33F3FCA-849A-471E-8A69-43D7AC94C670}" type="slidenum">
              <a:rPr lang="de-DE" smtClean="0"/>
              <a:pPr/>
              <a:t>21</a:t>
            </a:fld>
            <a:endParaRPr lang="de-DE"/>
          </a:p>
        </p:txBody>
      </p:sp>
    </p:spTree>
    <p:extLst>
      <p:ext uri="{BB962C8B-B14F-4D97-AF65-F5344CB8AC3E}">
        <p14:creationId xmlns:p14="http://schemas.microsoft.com/office/powerpoint/2010/main" val="3209091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r>
              <a:rPr lang="de-DE"/>
              <a:t>|     01-Jan-16     |</a:t>
            </a:r>
          </a:p>
        </p:txBody>
      </p:sp>
      <p:sp>
        <p:nvSpPr>
          <p:cNvPr id="5" name="Footer Placeholder 4"/>
          <p:cNvSpPr>
            <a:spLocks noGrp="1"/>
          </p:cNvSpPr>
          <p:nvPr>
            <p:ph type="ftr" sz="quarter" idx="4"/>
          </p:nvPr>
        </p:nvSpPr>
        <p:spPr/>
        <p:txBody>
          <a:bodyPr/>
          <a:lstStyle/>
          <a:p>
            <a:r>
              <a:rPr lang="en-US"/>
              <a:t>© 2015      |      Title of the presentation      |      strictly confidential</a:t>
            </a:r>
            <a:endParaRPr lang="de-DE"/>
          </a:p>
        </p:txBody>
      </p:sp>
      <p:sp>
        <p:nvSpPr>
          <p:cNvPr id="6" name="Slide Number Placeholder 5"/>
          <p:cNvSpPr>
            <a:spLocks noGrp="1"/>
          </p:cNvSpPr>
          <p:nvPr>
            <p:ph type="sldNum" sz="quarter" idx="5"/>
          </p:nvPr>
        </p:nvSpPr>
        <p:spPr/>
        <p:txBody>
          <a:bodyPr/>
          <a:lstStyle/>
          <a:p>
            <a:fld id="{F33F3FCA-849A-471E-8A69-43D7AC94C670}" type="slidenum">
              <a:rPr lang="de-DE" smtClean="0"/>
              <a:pPr/>
              <a:t>41</a:t>
            </a:fld>
            <a:endParaRPr lang="de-DE"/>
          </a:p>
        </p:txBody>
      </p:sp>
    </p:spTree>
    <p:extLst>
      <p:ext uri="{BB962C8B-B14F-4D97-AF65-F5344CB8AC3E}">
        <p14:creationId xmlns:p14="http://schemas.microsoft.com/office/powerpoint/2010/main" val="3922993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Date Placeholder 3"/>
          <p:cNvSpPr>
            <a:spLocks noGrp="1"/>
          </p:cNvSpPr>
          <p:nvPr>
            <p:ph type="dt" idx="1"/>
          </p:nvPr>
        </p:nvSpPr>
        <p:spPr/>
        <p:txBody>
          <a:bodyPr/>
          <a:lstStyle/>
          <a:p>
            <a:r>
              <a:rPr lang="de-DE"/>
              <a:t>|     01-Jan-16     |</a:t>
            </a:r>
          </a:p>
        </p:txBody>
      </p:sp>
      <p:sp>
        <p:nvSpPr>
          <p:cNvPr id="5" name="Footer Placeholder 4"/>
          <p:cNvSpPr>
            <a:spLocks noGrp="1"/>
          </p:cNvSpPr>
          <p:nvPr>
            <p:ph type="ftr" sz="quarter" idx="4"/>
          </p:nvPr>
        </p:nvSpPr>
        <p:spPr/>
        <p:txBody>
          <a:bodyPr/>
          <a:lstStyle/>
          <a:p>
            <a:r>
              <a:rPr lang="en-US"/>
              <a:t>© 2015      |      Title of the presentation      |      strictly confidential</a:t>
            </a:r>
            <a:endParaRPr lang="de-DE"/>
          </a:p>
        </p:txBody>
      </p:sp>
      <p:sp>
        <p:nvSpPr>
          <p:cNvPr id="6" name="Slide Number Placeholder 5"/>
          <p:cNvSpPr>
            <a:spLocks noGrp="1"/>
          </p:cNvSpPr>
          <p:nvPr>
            <p:ph type="sldNum" sz="quarter" idx="5"/>
          </p:nvPr>
        </p:nvSpPr>
        <p:spPr/>
        <p:txBody>
          <a:bodyPr/>
          <a:lstStyle/>
          <a:p>
            <a:fld id="{F33F3FCA-849A-471E-8A69-43D7AC94C670}" type="slidenum">
              <a:rPr lang="de-DE" smtClean="0"/>
              <a:pPr/>
              <a:t>44</a:t>
            </a:fld>
            <a:endParaRPr lang="de-DE"/>
          </a:p>
        </p:txBody>
      </p:sp>
    </p:spTree>
    <p:extLst>
      <p:ext uri="{BB962C8B-B14F-4D97-AF65-F5344CB8AC3E}">
        <p14:creationId xmlns:p14="http://schemas.microsoft.com/office/powerpoint/2010/main" val="1429105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de-DE"/>
              <a:t>|     01-Jan-16     |</a:t>
            </a:r>
          </a:p>
        </p:txBody>
      </p:sp>
      <p:sp>
        <p:nvSpPr>
          <p:cNvPr id="5" name="Footer Placeholder 4"/>
          <p:cNvSpPr>
            <a:spLocks noGrp="1"/>
          </p:cNvSpPr>
          <p:nvPr>
            <p:ph type="ftr" sz="quarter" idx="11"/>
          </p:nvPr>
        </p:nvSpPr>
        <p:spPr/>
        <p:txBody>
          <a:bodyPr/>
          <a:lstStyle/>
          <a:p>
            <a:r>
              <a:rPr lang="en-US"/>
              <a:t>© 2015      |      Title of the presentation      |      strictly confidential</a:t>
            </a:r>
          </a:p>
        </p:txBody>
      </p:sp>
      <p:sp>
        <p:nvSpPr>
          <p:cNvPr id="6" name="Slide Number Placeholder 5"/>
          <p:cNvSpPr>
            <a:spLocks noGrp="1"/>
          </p:cNvSpPr>
          <p:nvPr>
            <p:ph type="sldNum" sz="quarter" idx="12"/>
          </p:nvPr>
        </p:nvSpPr>
        <p:spPr/>
        <p:txBody>
          <a:bodyPr/>
          <a:lstStyle/>
          <a:p>
            <a:fld id="{F33F3FCA-849A-471E-8A69-43D7AC94C670}" type="slidenum">
              <a:rPr lang="de-DE" smtClean="0"/>
              <a:pPr/>
              <a:t>3</a:t>
            </a:fld>
            <a:endParaRPr lang="de-DE"/>
          </a:p>
        </p:txBody>
      </p:sp>
    </p:spTree>
    <p:extLst>
      <p:ext uri="{BB962C8B-B14F-4D97-AF65-F5344CB8AC3E}">
        <p14:creationId xmlns:p14="http://schemas.microsoft.com/office/powerpoint/2010/main" val="1726974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B3F4ED-65E0-1F46-B8FD-A7E76AA04A20}" type="slidenum">
              <a:rPr lang="en-GB" smtClean="0"/>
              <a:t>50</a:t>
            </a:fld>
            <a:endParaRPr lang="en-GB"/>
          </a:p>
        </p:txBody>
      </p:sp>
    </p:spTree>
    <p:extLst>
      <p:ext uri="{BB962C8B-B14F-4D97-AF65-F5344CB8AC3E}">
        <p14:creationId xmlns:p14="http://schemas.microsoft.com/office/powerpoint/2010/main" val="3642625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B3F4ED-65E0-1F46-B8FD-A7E76AA04A20}" type="slidenum">
              <a:rPr lang="en-GB" smtClean="0"/>
              <a:t>51</a:t>
            </a:fld>
            <a:endParaRPr lang="en-GB"/>
          </a:p>
        </p:txBody>
      </p:sp>
    </p:spTree>
    <p:extLst>
      <p:ext uri="{BB962C8B-B14F-4D97-AF65-F5344CB8AC3E}">
        <p14:creationId xmlns:p14="http://schemas.microsoft.com/office/powerpoint/2010/main" val="1349231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B3F4ED-65E0-1F46-B8FD-A7E76AA04A20}" type="slidenum">
              <a:rPr lang="en-GB" smtClean="0"/>
              <a:t>52</a:t>
            </a:fld>
            <a:endParaRPr lang="en-GB"/>
          </a:p>
        </p:txBody>
      </p:sp>
    </p:spTree>
    <p:extLst>
      <p:ext uri="{BB962C8B-B14F-4D97-AF65-F5344CB8AC3E}">
        <p14:creationId xmlns:p14="http://schemas.microsoft.com/office/powerpoint/2010/main" val="1189093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B3F4ED-65E0-1F46-B8FD-A7E76AA04A20}" type="slidenum">
              <a:rPr lang="en-GB" smtClean="0"/>
              <a:t>53</a:t>
            </a:fld>
            <a:endParaRPr lang="en-GB"/>
          </a:p>
        </p:txBody>
      </p:sp>
    </p:spTree>
    <p:extLst>
      <p:ext uri="{BB962C8B-B14F-4D97-AF65-F5344CB8AC3E}">
        <p14:creationId xmlns:p14="http://schemas.microsoft.com/office/powerpoint/2010/main" val="149725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B3F4ED-65E0-1F46-B8FD-A7E76AA04A20}" type="slidenum">
              <a:rPr lang="en-GB" smtClean="0"/>
              <a:t>54</a:t>
            </a:fld>
            <a:endParaRPr lang="en-GB"/>
          </a:p>
        </p:txBody>
      </p:sp>
    </p:spTree>
    <p:extLst>
      <p:ext uri="{BB962C8B-B14F-4D97-AF65-F5344CB8AC3E}">
        <p14:creationId xmlns:p14="http://schemas.microsoft.com/office/powerpoint/2010/main" val="12666023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B3F4ED-65E0-1F46-B8FD-A7E76AA04A20}" type="slidenum">
              <a:rPr lang="en-GB" smtClean="0"/>
              <a:t>55</a:t>
            </a:fld>
            <a:endParaRPr lang="en-GB"/>
          </a:p>
        </p:txBody>
      </p:sp>
    </p:spTree>
    <p:extLst>
      <p:ext uri="{BB962C8B-B14F-4D97-AF65-F5344CB8AC3E}">
        <p14:creationId xmlns:p14="http://schemas.microsoft.com/office/powerpoint/2010/main" val="10337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B3F4ED-65E0-1F46-B8FD-A7E76AA04A20}" type="slidenum">
              <a:rPr lang="en-GB" smtClean="0"/>
              <a:t>57</a:t>
            </a:fld>
            <a:endParaRPr lang="en-GB"/>
          </a:p>
        </p:txBody>
      </p:sp>
    </p:spTree>
    <p:extLst>
      <p:ext uri="{BB962C8B-B14F-4D97-AF65-F5344CB8AC3E}">
        <p14:creationId xmlns:p14="http://schemas.microsoft.com/office/powerpoint/2010/main" val="383980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B3F4ED-65E0-1F46-B8FD-A7E76AA04A20}" type="slidenum">
              <a:rPr lang="en-GB" smtClean="0"/>
              <a:t>58</a:t>
            </a:fld>
            <a:endParaRPr lang="en-GB"/>
          </a:p>
        </p:txBody>
      </p:sp>
    </p:spTree>
    <p:extLst>
      <p:ext uri="{BB962C8B-B14F-4D97-AF65-F5344CB8AC3E}">
        <p14:creationId xmlns:p14="http://schemas.microsoft.com/office/powerpoint/2010/main" val="361894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B3F4ED-65E0-1F46-B8FD-A7E76AA04A20}" type="slidenum">
              <a:rPr lang="en-GB" smtClean="0"/>
              <a:t>59</a:t>
            </a:fld>
            <a:endParaRPr lang="en-GB"/>
          </a:p>
        </p:txBody>
      </p:sp>
    </p:spTree>
    <p:extLst>
      <p:ext uri="{BB962C8B-B14F-4D97-AF65-F5344CB8AC3E}">
        <p14:creationId xmlns:p14="http://schemas.microsoft.com/office/powerpoint/2010/main" val="784549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B3F4ED-65E0-1F46-B8FD-A7E76AA04A20}" type="slidenum">
              <a:rPr lang="en-GB" smtClean="0"/>
              <a:t>60</a:t>
            </a:fld>
            <a:endParaRPr lang="en-GB"/>
          </a:p>
        </p:txBody>
      </p:sp>
    </p:spTree>
    <p:extLst>
      <p:ext uri="{BB962C8B-B14F-4D97-AF65-F5344CB8AC3E}">
        <p14:creationId xmlns:p14="http://schemas.microsoft.com/office/powerpoint/2010/main" val="420925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de-DE"/>
              <a:t>|     01-Jan-16     |</a:t>
            </a:r>
          </a:p>
        </p:txBody>
      </p:sp>
      <p:sp>
        <p:nvSpPr>
          <p:cNvPr id="5" name="Footer Placeholder 4"/>
          <p:cNvSpPr>
            <a:spLocks noGrp="1"/>
          </p:cNvSpPr>
          <p:nvPr>
            <p:ph type="ftr" sz="quarter" idx="11"/>
          </p:nvPr>
        </p:nvSpPr>
        <p:spPr/>
        <p:txBody>
          <a:bodyPr/>
          <a:lstStyle/>
          <a:p>
            <a:r>
              <a:rPr lang="en-US"/>
              <a:t>© 2015      |      Title of the presentation      |      strictly confidential</a:t>
            </a:r>
          </a:p>
        </p:txBody>
      </p:sp>
      <p:sp>
        <p:nvSpPr>
          <p:cNvPr id="6" name="Slide Number Placeholder 5"/>
          <p:cNvSpPr>
            <a:spLocks noGrp="1"/>
          </p:cNvSpPr>
          <p:nvPr>
            <p:ph type="sldNum" sz="quarter" idx="12"/>
          </p:nvPr>
        </p:nvSpPr>
        <p:spPr/>
        <p:txBody>
          <a:bodyPr/>
          <a:lstStyle/>
          <a:p>
            <a:fld id="{F33F3FCA-849A-471E-8A69-43D7AC94C670}" type="slidenum">
              <a:rPr lang="de-DE" smtClean="0"/>
              <a:pPr/>
              <a:t>4</a:t>
            </a:fld>
            <a:endParaRPr lang="de-DE"/>
          </a:p>
        </p:txBody>
      </p:sp>
    </p:spTree>
    <p:extLst>
      <p:ext uri="{BB962C8B-B14F-4D97-AF65-F5344CB8AC3E}">
        <p14:creationId xmlns:p14="http://schemas.microsoft.com/office/powerpoint/2010/main" val="13022343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B3F4ED-65E0-1F46-B8FD-A7E76AA04A20}" type="slidenum">
              <a:rPr lang="en-GB" smtClean="0"/>
              <a:t>61</a:t>
            </a:fld>
            <a:endParaRPr lang="en-GB"/>
          </a:p>
        </p:txBody>
      </p:sp>
    </p:spTree>
    <p:extLst>
      <p:ext uri="{BB962C8B-B14F-4D97-AF65-F5344CB8AC3E}">
        <p14:creationId xmlns:p14="http://schemas.microsoft.com/office/powerpoint/2010/main" val="4191854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B3F4ED-65E0-1F46-B8FD-A7E76AA04A20}" type="slidenum">
              <a:rPr lang="en-GB" smtClean="0"/>
              <a:t>62</a:t>
            </a:fld>
            <a:endParaRPr lang="en-GB"/>
          </a:p>
        </p:txBody>
      </p:sp>
    </p:spTree>
    <p:extLst>
      <p:ext uri="{BB962C8B-B14F-4D97-AF65-F5344CB8AC3E}">
        <p14:creationId xmlns:p14="http://schemas.microsoft.com/office/powerpoint/2010/main" val="4423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B3F4ED-65E0-1F46-B8FD-A7E76AA04A20}" type="slidenum">
              <a:rPr lang="en-GB" smtClean="0"/>
              <a:t>63</a:t>
            </a:fld>
            <a:endParaRPr lang="en-GB"/>
          </a:p>
        </p:txBody>
      </p:sp>
    </p:spTree>
    <p:extLst>
      <p:ext uri="{BB962C8B-B14F-4D97-AF65-F5344CB8AC3E}">
        <p14:creationId xmlns:p14="http://schemas.microsoft.com/office/powerpoint/2010/main" val="38158650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B3F4ED-65E0-1F46-B8FD-A7E76AA04A20}" type="slidenum">
              <a:rPr lang="en-GB" smtClean="0"/>
              <a:t>64</a:t>
            </a:fld>
            <a:endParaRPr lang="en-GB"/>
          </a:p>
        </p:txBody>
      </p:sp>
    </p:spTree>
    <p:extLst>
      <p:ext uri="{BB962C8B-B14F-4D97-AF65-F5344CB8AC3E}">
        <p14:creationId xmlns:p14="http://schemas.microsoft.com/office/powerpoint/2010/main" val="3142685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0"/>
          </p:nvPr>
        </p:nvSpPr>
        <p:spPr/>
        <p:txBody>
          <a:bodyPr/>
          <a:lstStyle/>
          <a:p>
            <a:r>
              <a:rPr lang="de-DE"/>
              <a:t>|     01-Jan-16     |</a:t>
            </a:r>
          </a:p>
        </p:txBody>
      </p:sp>
      <p:sp>
        <p:nvSpPr>
          <p:cNvPr id="5" name="Fußzeilenplatzhalter 4"/>
          <p:cNvSpPr>
            <a:spLocks noGrp="1"/>
          </p:cNvSpPr>
          <p:nvPr>
            <p:ph type="ftr" sz="quarter" idx="11"/>
          </p:nvPr>
        </p:nvSpPr>
        <p:spPr/>
        <p:txBody>
          <a:bodyPr/>
          <a:lstStyle/>
          <a:p>
            <a:r>
              <a:rPr lang="en-US"/>
              <a:t>© 2015      |      Title of the presentation      |      strictly confidential</a:t>
            </a:r>
            <a:endParaRPr lang="de-DE"/>
          </a:p>
        </p:txBody>
      </p:sp>
      <p:sp>
        <p:nvSpPr>
          <p:cNvPr id="6" name="Foliennummernplatzhalter 5"/>
          <p:cNvSpPr>
            <a:spLocks noGrp="1"/>
          </p:cNvSpPr>
          <p:nvPr>
            <p:ph type="sldNum" sz="quarter" idx="12"/>
          </p:nvPr>
        </p:nvSpPr>
        <p:spPr/>
        <p:txBody>
          <a:bodyPr/>
          <a:lstStyle/>
          <a:p>
            <a:fld id="{F33F3FCA-849A-471E-8A69-43D7AC94C670}" type="slidenum">
              <a:rPr lang="de-DE" smtClean="0"/>
              <a:pPr/>
              <a:t>5</a:t>
            </a:fld>
            <a:endParaRPr lang="de-DE"/>
          </a:p>
        </p:txBody>
      </p:sp>
    </p:spTree>
    <p:extLst>
      <p:ext uri="{BB962C8B-B14F-4D97-AF65-F5344CB8AC3E}">
        <p14:creationId xmlns:p14="http://schemas.microsoft.com/office/powerpoint/2010/main" val="1798591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r>
              <a:rPr lang="de-DE"/>
              <a:t>|     01-Jan-16     |</a:t>
            </a:r>
          </a:p>
        </p:txBody>
      </p:sp>
      <p:sp>
        <p:nvSpPr>
          <p:cNvPr id="5" name="Footer Placeholder 4"/>
          <p:cNvSpPr>
            <a:spLocks noGrp="1"/>
          </p:cNvSpPr>
          <p:nvPr>
            <p:ph type="ftr" sz="quarter" idx="11"/>
          </p:nvPr>
        </p:nvSpPr>
        <p:spPr/>
        <p:txBody>
          <a:bodyPr/>
          <a:lstStyle/>
          <a:p>
            <a:r>
              <a:rPr lang="en-US"/>
              <a:t>© 2015      |      Title of the presentation      |      strictly confidential</a:t>
            </a:r>
          </a:p>
        </p:txBody>
      </p:sp>
      <p:sp>
        <p:nvSpPr>
          <p:cNvPr id="6" name="Slide Number Placeholder 5"/>
          <p:cNvSpPr>
            <a:spLocks noGrp="1"/>
          </p:cNvSpPr>
          <p:nvPr>
            <p:ph type="sldNum" sz="quarter" idx="12"/>
          </p:nvPr>
        </p:nvSpPr>
        <p:spPr/>
        <p:txBody>
          <a:bodyPr/>
          <a:lstStyle/>
          <a:p>
            <a:fld id="{F33F3FCA-849A-471E-8A69-43D7AC94C670}" type="slidenum">
              <a:rPr lang="de-DE" smtClean="0"/>
              <a:pPr/>
              <a:t>6</a:t>
            </a:fld>
            <a:endParaRPr lang="de-DE"/>
          </a:p>
        </p:txBody>
      </p:sp>
    </p:spTree>
    <p:extLst>
      <p:ext uri="{BB962C8B-B14F-4D97-AF65-F5344CB8AC3E}">
        <p14:creationId xmlns:p14="http://schemas.microsoft.com/office/powerpoint/2010/main" val="803258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0"/>
          </p:nvPr>
        </p:nvSpPr>
        <p:spPr/>
        <p:txBody>
          <a:bodyPr/>
          <a:lstStyle/>
          <a:p>
            <a:r>
              <a:rPr lang="de-DE"/>
              <a:t>|     01-Jan-16     |</a:t>
            </a:r>
          </a:p>
        </p:txBody>
      </p:sp>
      <p:sp>
        <p:nvSpPr>
          <p:cNvPr id="5" name="Fußzeilenplatzhalter 4"/>
          <p:cNvSpPr>
            <a:spLocks noGrp="1"/>
          </p:cNvSpPr>
          <p:nvPr>
            <p:ph type="ftr" sz="quarter" idx="11"/>
          </p:nvPr>
        </p:nvSpPr>
        <p:spPr/>
        <p:txBody>
          <a:bodyPr/>
          <a:lstStyle/>
          <a:p>
            <a:r>
              <a:rPr lang="en-US"/>
              <a:t>© 2015      |      Title of the presentation      |      strictly confidential</a:t>
            </a:r>
            <a:endParaRPr lang="de-DE"/>
          </a:p>
        </p:txBody>
      </p:sp>
      <p:sp>
        <p:nvSpPr>
          <p:cNvPr id="6" name="Foliennummernplatzhalter 5"/>
          <p:cNvSpPr>
            <a:spLocks noGrp="1"/>
          </p:cNvSpPr>
          <p:nvPr>
            <p:ph type="sldNum" sz="quarter" idx="12"/>
          </p:nvPr>
        </p:nvSpPr>
        <p:spPr/>
        <p:txBody>
          <a:bodyPr/>
          <a:lstStyle/>
          <a:p>
            <a:fld id="{F33F3FCA-849A-471E-8A69-43D7AC94C670}" type="slidenum">
              <a:rPr lang="de-DE" smtClean="0"/>
              <a:pPr/>
              <a:t>7</a:t>
            </a:fld>
            <a:endParaRPr lang="de-DE"/>
          </a:p>
        </p:txBody>
      </p:sp>
    </p:spTree>
    <p:extLst>
      <p:ext uri="{BB962C8B-B14F-4D97-AF65-F5344CB8AC3E}">
        <p14:creationId xmlns:p14="http://schemas.microsoft.com/office/powerpoint/2010/main" val="4192401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0"/>
          </p:nvPr>
        </p:nvSpPr>
        <p:spPr/>
        <p:txBody>
          <a:bodyPr/>
          <a:lstStyle/>
          <a:p>
            <a:r>
              <a:rPr lang="de-DE"/>
              <a:t>|     01-Jan-16     |</a:t>
            </a:r>
          </a:p>
        </p:txBody>
      </p:sp>
      <p:sp>
        <p:nvSpPr>
          <p:cNvPr id="5" name="Fußzeilenplatzhalter 4"/>
          <p:cNvSpPr>
            <a:spLocks noGrp="1"/>
          </p:cNvSpPr>
          <p:nvPr>
            <p:ph type="ftr" sz="quarter" idx="11"/>
          </p:nvPr>
        </p:nvSpPr>
        <p:spPr/>
        <p:txBody>
          <a:bodyPr/>
          <a:lstStyle/>
          <a:p>
            <a:r>
              <a:rPr lang="en-US"/>
              <a:t>© 2015      |      Title of the presentation      |      strictly confidential</a:t>
            </a:r>
            <a:endParaRPr lang="de-DE"/>
          </a:p>
        </p:txBody>
      </p:sp>
      <p:sp>
        <p:nvSpPr>
          <p:cNvPr id="6" name="Foliennummernplatzhalter 5"/>
          <p:cNvSpPr>
            <a:spLocks noGrp="1"/>
          </p:cNvSpPr>
          <p:nvPr>
            <p:ph type="sldNum" sz="quarter" idx="12"/>
          </p:nvPr>
        </p:nvSpPr>
        <p:spPr/>
        <p:txBody>
          <a:bodyPr/>
          <a:lstStyle/>
          <a:p>
            <a:fld id="{F33F3FCA-849A-471E-8A69-43D7AC94C670}" type="slidenum">
              <a:rPr lang="de-DE" smtClean="0"/>
              <a:pPr/>
              <a:t>8</a:t>
            </a:fld>
            <a:endParaRPr lang="de-DE"/>
          </a:p>
        </p:txBody>
      </p:sp>
    </p:spTree>
    <p:extLst>
      <p:ext uri="{BB962C8B-B14F-4D97-AF65-F5344CB8AC3E}">
        <p14:creationId xmlns:p14="http://schemas.microsoft.com/office/powerpoint/2010/main" val="1984840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B3F4ED-65E0-1F46-B8FD-A7E76AA04A20}" type="slidenum">
              <a:rPr lang="en-GB" smtClean="0"/>
              <a:t>9</a:t>
            </a:fld>
            <a:endParaRPr lang="en-GB"/>
          </a:p>
        </p:txBody>
      </p:sp>
    </p:spTree>
    <p:extLst>
      <p:ext uri="{BB962C8B-B14F-4D97-AF65-F5344CB8AC3E}">
        <p14:creationId xmlns:p14="http://schemas.microsoft.com/office/powerpoint/2010/main" val="1129617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0"/>
          </p:nvPr>
        </p:nvSpPr>
        <p:spPr/>
        <p:txBody>
          <a:bodyPr/>
          <a:lstStyle/>
          <a:p>
            <a:r>
              <a:rPr lang="de-DE"/>
              <a:t>|     01-Jan-16     |</a:t>
            </a:r>
          </a:p>
        </p:txBody>
      </p:sp>
      <p:sp>
        <p:nvSpPr>
          <p:cNvPr id="5" name="Fußzeilenplatzhalter 4"/>
          <p:cNvSpPr>
            <a:spLocks noGrp="1"/>
          </p:cNvSpPr>
          <p:nvPr>
            <p:ph type="ftr" sz="quarter" idx="11"/>
          </p:nvPr>
        </p:nvSpPr>
        <p:spPr/>
        <p:txBody>
          <a:bodyPr/>
          <a:lstStyle/>
          <a:p>
            <a:r>
              <a:rPr lang="en-US"/>
              <a:t>© 2015      |      Title of the presentation      |      strictly confidential</a:t>
            </a:r>
            <a:endParaRPr lang="de-DE"/>
          </a:p>
        </p:txBody>
      </p:sp>
      <p:sp>
        <p:nvSpPr>
          <p:cNvPr id="6" name="Foliennummernplatzhalter 5"/>
          <p:cNvSpPr>
            <a:spLocks noGrp="1"/>
          </p:cNvSpPr>
          <p:nvPr>
            <p:ph type="sldNum" sz="quarter" idx="12"/>
          </p:nvPr>
        </p:nvSpPr>
        <p:spPr/>
        <p:txBody>
          <a:bodyPr/>
          <a:lstStyle/>
          <a:p>
            <a:fld id="{F33F3FCA-849A-471E-8A69-43D7AC94C670}" type="slidenum">
              <a:rPr lang="de-DE" smtClean="0"/>
              <a:pPr/>
              <a:t>10</a:t>
            </a:fld>
            <a:endParaRPr lang="de-DE"/>
          </a:p>
        </p:txBody>
      </p:sp>
    </p:spTree>
    <p:extLst>
      <p:ext uri="{BB962C8B-B14F-4D97-AF65-F5344CB8AC3E}">
        <p14:creationId xmlns:p14="http://schemas.microsoft.com/office/powerpoint/2010/main" val="27401500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Startfolie">
    <p:bg>
      <p:bgPr>
        <a:solidFill>
          <a:schemeClr val="bg1"/>
        </a:solidFill>
        <a:effectLst/>
      </p:bgPr>
    </p:bg>
    <p:spTree>
      <p:nvGrpSpPr>
        <p:cNvPr id="1" name=""/>
        <p:cNvGrpSpPr/>
        <p:nvPr/>
      </p:nvGrpSpPr>
      <p:grpSpPr>
        <a:xfrm>
          <a:off x="0" y="0"/>
          <a:ext cx="0" cy="0"/>
          <a:chOff x="0" y="0"/>
          <a:chExt cx="0" cy="0"/>
        </a:xfrm>
      </p:grpSpPr>
      <p:sp>
        <p:nvSpPr>
          <p:cNvPr id="6" name="Textplatzhalter 5"/>
          <p:cNvSpPr>
            <a:spLocks noGrp="1"/>
          </p:cNvSpPr>
          <p:nvPr>
            <p:ph type="body" sz="quarter" idx="13" hasCustomPrompt="1"/>
          </p:nvPr>
        </p:nvSpPr>
        <p:spPr>
          <a:xfrm>
            <a:off x="407986" y="4521833"/>
            <a:ext cx="2034312" cy="394657"/>
          </a:xfrm>
          <a:solidFill>
            <a:schemeClr val="tx1"/>
          </a:solidFill>
        </p:spPr>
        <p:txBody>
          <a:bodyPr wrap="none" lIns="108000" tIns="111600" rIns="108000" bIns="111600" anchor="ctr" anchorCtr="0">
            <a:spAutoFit/>
          </a:bodyPr>
          <a:lstStyle>
            <a:lvl1pPr>
              <a:lnSpc>
                <a:spcPct val="100000"/>
              </a:lnSpc>
              <a:spcBef>
                <a:spcPts val="0"/>
              </a:spcBef>
              <a:defRPr sz="1100" cap="all" baseline="0">
                <a:solidFill>
                  <a:schemeClr val="bg1"/>
                </a:solidFill>
                <a:latin typeface="+mj-lt"/>
              </a:defRPr>
            </a:lvl1pPr>
            <a:lvl2pPr>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de-DE"/>
              <a:t>Name I Position I Datum</a:t>
            </a:r>
          </a:p>
        </p:txBody>
      </p:sp>
      <p:sp>
        <p:nvSpPr>
          <p:cNvPr id="8" name="Bildplatzhalter 7"/>
          <p:cNvSpPr>
            <a:spLocks noGrp="1"/>
          </p:cNvSpPr>
          <p:nvPr>
            <p:ph type="pic" sz="quarter" idx="12" hasCustomPrompt="1"/>
          </p:nvPr>
        </p:nvSpPr>
        <p:spPr bwMode="gray">
          <a:xfrm>
            <a:off x="407988" y="322478"/>
            <a:ext cx="11784012" cy="4194512"/>
          </a:xfrm>
          <a:prstGeom prst="rect">
            <a:avLst/>
          </a:prstGeom>
          <a:solidFill>
            <a:schemeClr val="bg1">
              <a:lumMod val="95000"/>
            </a:schemeClr>
          </a:solidFill>
        </p:spPr>
        <p:txBody>
          <a:bodyPr/>
          <a:lstStyle>
            <a:lvl1pPr>
              <a:defRPr sz="600">
                <a:solidFill>
                  <a:schemeClr val="bg1"/>
                </a:solidFill>
              </a:defRPr>
            </a:lvl1pPr>
          </a:lstStyle>
          <a:p>
            <a:r>
              <a:rPr lang="de-DE"/>
              <a:t>.</a:t>
            </a:r>
          </a:p>
        </p:txBody>
      </p:sp>
      <p:sp>
        <p:nvSpPr>
          <p:cNvPr id="20" name="Titel 19"/>
          <p:cNvSpPr>
            <a:spLocks noGrp="1"/>
          </p:cNvSpPr>
          <p:nvPr>
            <p:ph type="title" hasCustomPrompt="1"/>
          </p:nvPr>
        </p:nvSpPr>
        <p:spPr bwMode="gray">
          <a:xfrm flipH="1">
            <a:off x="407986" y="2765151"/>
            <a:ext cx="9040814" cy="1751855"/>
          </a:xfrm>
          <a:solidFill>
            <a:schemeClr val="bg1">
              <a:alpha val="60000"/>
            </a:schemeClr>
          </a:solidFill>
        </p:spPr>
        <p:txBody>
          <a:bodyPr wrap="square" lIns="280800" tIns="396000" rIns="360000" bIns="900000">
            <a:spAutoFit/>
          </a:bodyPr>
          <a:lstStyle>
            <a:lvl1pPr>
              <a:defRPr sz="3200" b="1" cap="none" baseline="0">
                <a:solidFill>
                  <a:schemeClr val="tx1"/>
                </a:solidFill>
              </a:defRPr>
            </a:lvl1pPr>
          </a:lstStyle>
          <a:p>
            <a:pPr lvl="0"/>
            <a:r>
              <a:rPr lang="de-DE"/>
              <a:t>Dies ist der Titel der Präsentation, einzeilig.</a:t>
            </a:r>
          </a:p>
        </p:txBody>
      </p:sp>
      <p:sp>
        <p:nvSpPr>
          <p:cNvPr id="15" name="Textplatzhalter 16"/>
          <p:cNvSpPr>
            <a:spLocks noGrp="1"/>
          </p:cNvSpPr>
          <p:nvPr>
            <p:ph type="body" sz="quarter" idx="10" hasCustomPrompt="1"/>
          </p:nvPr>
        </p:nvSpPr>
        <p:spPr bwMode="gray">
          <a:xfrm>
            <a:off x="688711" y="3595469"/>
            <a:ext cx="8550539" cy="430887"/>
          </a:xfrm>
          <a:prstGeom prst="rect">
            <a:avLst/>
          </a:prstGeom>
        </p:spPr>
        <p:txBody>
          <a:bodyPr vert="horz" wrap="square" lIns="0" tIns="45720" rIns="91440" bIns="45720" rtlCol="0">
            <a:noAutofit/>
          </a:bodyPr>
          <a:lstStyle>
            <a:lvl1pPr>
              <a:lnSpc>
                <a:spcPct val="100000"/>
              </a:lnSpc>
              <a:defRPr lang="de-DE" sz="2200" cap="none" baseline="0" dirty="0"/>
            </a:lvl1pPr>
          </a:lstStyle>
          <a:p>
            <a:pPr lvl="0">
              <a:spcBef>
                <a:spcPts val="0"/>
              </a:spcBef>
            </a:pPr>
            <a:r>
              <a:rPr lang="de-DE"/>
              <a:t>Weitere Informationen hier.</a:t>
            </a:r>
          </a:p>
        </p:txBody>
      </p:sp>
      <p:pic>
        <p:nvPicPr>
          <p:cNvPr id="9" name="Grafik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10212382" y="6209497"/>
            <a:ext cx="1639418" cy="406473"/>
          </a:xfrm>
          <a:prstGeom prst="rect">
            <a:avLst/>
          </a:prstGeom>
        </p:spPr>
      </p:pic>
      <p:sp>
        <p:nvSpPr>
          <p:cNvPr id="11" name="Rechteck 10"/>
          <p:cNvSpPr/>
          <p:nvPr userDrawn="1"/>
        </p:nvSpPr>
        <p:spPr>
          <a:xfrm>
            <a:off x="314495" y="6427299"/>
            <a:ext cx="2427268" cy="269304"/>
          </a:xfrm>
          <a:prstGeom prst="rect">
            <a:avLst/>
          </a:prstGeom>
        </p:spPr>
        <p:txBody>
          <a:bodyPr wrap="none">
            <a:spAutoFit/>
          </a:bodyPr>
          <a:lstStyle/>
          <a:p>
            <a:r>
              <a:rPr kumimoji="0" lang="de-DE" sz="1150" b="1" i="0" u="none" strike="noStrike" kern="1200" cap="none" spc="0" normalizeH="0" baseline="0" noProof="0">
                <a:ln>
                  <a:noFill/>
                </a:ln>
                <a:solidFill>
                  <a:srgbClr val="000000"/>
                </a:solidFill>
                <a:effectLst/>
                <a:uLnTx/>
                <a:uFillTx/>
                <a:latin typeface="+mn-lt"/>
                <a:ea typeface="+mn-ea"/>
                <a:cs typeface="+mn-cs"/>
              </a:rPr>
              <a:t>DESIGN </a:t>
            </a:r>
            <a:r>
              <a:rPr kumimoji="0" lang="de-DE" sz="1150" b="0" i="0" u="none" strike="noStrike" kern="1200" cap="none" spc="0" normalizeH="0" baseline="0" noProof="0">
                <a:ln>
                  <a:noFill/>
                </a:ln>
                <a:solidFill>
                  <a:srgbClr val="000000"/>
                </a:solidFill>
                <a:effectLst/>
                <a:uLnTx/>
                <a:uFillTx/>
                <a:latin typeface="+mn-lt"/>
                <a:ea typeface="+mn-ea"/>
                <a:cs typeface="+mn-cs"/>
              </a:rPr>
              <a:t>I</a:t>
            </a:r>
            <a:r>
              <a:rPr kumimoji="0" lang="de-DE" sz="1150" b="1" i="0" u="none" strike="noStrike" kern="1200" cap="none" spc="0" normalizeH="0" baseline="0" noProof="0">
                <a:ln>
                  <a:noFill/>
                </a:ln>
                <a:solidFill>
                  <a:srgbClr val="000000"/>
                </a:solidFill>
                <a:effectLst/>
                <a:uLnTx/>
                <a:uFillTx/>
                <a:latin typeface="+mn-lt"/>
                <a:ea typeface="+mn-ea"/>
                <a:cs typeface="+mn-cs"/>
              </a:rPr>
              <a:t> SECURITY </a:t>
            </a:r>
            <a:r>
              <a:rPr kumimoji="0" lang="de-DE" sz="1150" b="0" i="0" u="none" strike="noStrike" kern="1200" cap="none" spc="0" normalizeH="0" baseline="0" noProof="0">
                <a:ln>
                  <a:noFill/>
                </a:ln>
                <a:solidFill>
                  <a:srgbClr val="000000"/>
                </a:solidFill>
                <a:effectLst/>
                <a:uLnTx/>
                <a:uFillTx/>
                <a:latin typeface="+mn-lt"/>
                <a:ea typeface="+mn-ea"/>
                <a:cs typeface="+mn-cs"/>
              </a:rPr>
              <a:t>I</a:t>
            </a:r>
            <a:r>
              <a:rPr kumimoji="0" lang="de-DE" sz="1150" b="1" i="0" u="none" strike="noStrike" kern="1200" cap="none" spc="0" normalizeH="0" baseline="0" noProof="0">
                <a:ln>
                  <a:noFill/>
                </a:ln>
                <a:solidFill>
                  <a:srgbClr val="000000"/>
                </a:solidFill>
                <a:effectLst/>
                <a:uLnTx/>
                <a:uFillTx/>
                <a:latin typeface="+mn-lt"/>
                <a:ea typeface="+mn-ea"/>
                <a:cs typeface="+mn-cs"/>
              </a:rPr>
              <a:t> SERVICE </a:t>
            </a:r>
            <a:endParaRPr lang="de-DE" sz="1150" b="1"/>
          </a:p>
        </p:txBody>
      </p:sp>
    </p:spTree>
    <p:extLst>
      <p:ext uri="{BB962C8B-B14F-4D97-AF65-F5344CB8AC3E}">
        <p14:creationId xmlns:p14="http://schemas.microsoft.com/office/powerpoint/2010/main" val="30335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ere Folie mit Sub">
    <p:bg bwMode="gray">
      <p:bgRef idx="1001">
        <a:schemeClr val="bg1"/>
      </p:bgRef>
    </p:bg>
    <p:spTree>
      <p:nvGrpSpPr>
        <p:cNvPr id="1" name=""/>
        <p:cNvGrpSpPr/>
        <p:nvPr/>
      </p:nvGrpSpPr>
      <p:grpSpPr>
        <a:xfrm>
          <a:off x="0" y="0"/>
          <a:ext cx="0" cy="0"/>
          <a:chOff x="0" y="0"/>
          <a:chExt cx="0" cy="0"/>
        </a:xfrm>
      </p:grpSpPr>
      <p:sp>
        <p:nvSpPr>
          <p:cNvPr id="11" name="Foliennummernplatzhalter 10"/>
          <p:cNvSpPr>
            <a:spLocks noGrp="1"/>
          </p:cNvSpPr>
          <p:nvPr>
            <p:ph type="sldNum" sz="quarter" idx="33"/>
          </p:nvPr>
        </p:nvSpPr>
        <p:spPr bwMode="gray"/>
        <p:txBody>
          <a:bodyPr/>
          <a:lstStyle/>
          <a:p>
            <a:fld id="{FCEB0F34-BB6E-E94A-9CCE-E54518D97C46}" type="slidenum">
              <a:rPr lang="en-US" smtClean="0"/>
              <a:pPr/>
              <a:t>‹#›</a:t>
            </a:fld>
            <a:r>
              <a:rPr lang="en-US"/>
              <a:t> </a:t>
            </a:r>
            <a:endParaRPr lang="en-US" b="0"/>
          </a:p>
        </p:txBody>
      </p:sp>
      <p:sp>
        <p:nvSpPr>
          <p:cNvPr id="9" name="Textplatzhalter 14"/>
          <p:cNvSpPr>
            <a:spLocks noGrp="1"/>
          </p:cNvSpPr>
          <p:nvPr>
            <p:ph type="body" sz="quarter" idx="14" hasCustomPrompt="1"/>
          </p:nvPr>
        </p:nvSpPr>
        <p:spPr bwMode="gray">
          <a:xfrm>
            <a:off x="319581" y="672051"/>
            <a:ext cx="11464429" cy="276999"/>
          </a:xfrm>
        </p:spPr>
        <p:txBody>
          <a:bodyPr wrap="square" tIns="0" bIns="0" anchor="t" anchorCtr="0">
            <a:spAutoFit/>
          </a:bodyPr>
          <a:lstStyle>
            <a:lvl1pPr>
              <a:lnSpc>
                <a:spcPct val="100000"/>
              </a:lnSpc>
              <a:spcBef>
                <a:spcPts val="0"/>
              </a:spcBef>
              <a:defRPr sz="1800" b="0" baseline="0"/>
            </a:lvl1pPr>
          </a:lstStyle>
          <a:p>
            <a:pPr lvl="0"/>
            <a:r>
              <a:rPr lang="de-DE"/>
              <a:t>Dies ist eine </a:t>
            </a:r>
            <a:r>
              <a:rPr lang="de-DE" err="1"/>
              <a:t>Subline</a:t>
            </a:r>
            <a:endParaRPr lang="de-DE"/>
          </a:p>
        </p:txBody>
      </p:sp>
      <p:sp>
        <p:nvSpPr>
          <p:cNvPr id="4" name="Titel 3"/>
          <p:cNvSpPr>
            <a:spLocks noGrp="1"/>
          </p:cNvSpPr>
          <p:nvPr>
            <p:ph type="title"/>
          </p:nvPr>
        </p:nvSpPr>
        <p:spPr>
          <a:xfrm flipH="1">
            <a:off x="319578" y="296010"/>
            <a:ext cx="11464417" cy="371475"/>
          </a:xfrm>
        </p:spPr>
        <p:txBody>
          <a:bodyPr/>
          <a:lstStyle/>
          <a:p>
            <a:r>
              <a:rPr lang="de-DE"/>
              <a:t>Titelmasterformat durch Klicken bearbeiten</a:t>
            </a:r>
          </a:p>
        </p:txBody>
      </p:sp>
    </p:spTree>
    <p:extLst>
      <p:ext uri="{BB962C8B-B14F-4D97-AF65-F5344CB8AC3E}">
        <p14:creationId xmlns:p14="http://schemas.microsoft.com/office/powerpoint/2010/main" val="221120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oße Headline">
    <p:bg bwMode="gray">
      <p:bgRef idx="1001">
        <a:schemeClr val="bg1"/>
      </p:bgRef>
    </p:bg>
    <p:spTree>
      <p:nvGrpSpPr>
        <p:cNvPr id="1" name=""/>
        <p:cNvGrpSpPr/>
        <p:nvPr/>
      </p:nvGrpSpPr>
      <p:grpSpPr>
        <a:xfrm>
          <a:off x="0" y="0"/>
          <a:ext cx="0" cy="0"/>
          <a:chOff x="0" y="0"/>
          <a:chExt cx="0" cy="0"/>
        </a:xfrm>
      </p:grpSpPr>
      <p:sp>
        <p:nvSpPr>
          <p:cNvPr id="11" name="Foliennummernplatzhalter 10"/>
          <p:cNvSpPr>
            <a:spLocks noGrp="1"/>
          </p:cNvSpPr>
          <p:nvPr>
            <p:ph type="sldNum" sz="quarter" idx="33"/>
          </p:nvPr>
        </p:nvSpPr>
        <p:spPr bwMode="gray"/>
        <p:txBody>
          <a:bodyPr/>
          <a:lstStyle/>
          <a:p>
            <a:fld id="{FCEB0F34-BB6E-E94A-9CCE-E54518D97C46}" type="slidenum">
              <a:rPr lang="en-US" smtClean="0"/>
              <a:pPr/>
              <a:t>‹#›</a:t>
            </a:fld>
            <a:r>
              <a:rPr lang="en-US"/>
              <a:t> </a:t>
            </a:r>
            <a:endParaRPr lang="en-US" b="0"/>
          </a:p>
        </p:txBody>
      </p:sp>
      <p:sp>
        <p:nvSpPr>
          <p:cNvPr id="6" name="Textplatzhalter 5"/>
          <p:cNvSpPr>
            <a:spLocks noGrp="1"/>
          </p:cNvSpPr>
          <p:nvPr>
            <p:ph type="body" sz="quarter" idx="34"/>
          </p:nvPr>
        </p:nvSpPr>
        <p:spPr>
          <a:xfrm>
            <a:off x="314324" y="971273"/>
            <a:ext cx="9267825" cy="4032249"/>
          </a:xfrm>
        </p:spPr>
        <p:txBody>
          <a:bodyPr/>
          <a:lstStyle/>
          <a:p>
            <a:pPr lvl="0"/>
            <a:r>
              <a:rPr lang="de-DE"/>
              <a:t>Textmasterformat bearbeiten</a:t>
            </a:r>
          </a:p>
          <a:p>
            <a:pPr lvl="1"/>
            <a:r>
              <a:rPr lang="de-DE"/>
              <a:t>Zweite Ebene</a:t>
            </a:r>
          </a:p>
          <a:p>
            <a:pPr lvl="2"/>
            <a:r>
              <a:rPr lang="de-DE"/>
              <a:t>Dritte Ebene</a:t>
            </a:r>
          </a:p>
        </p:txBody>
      </p:sp>
      <p:sp>
        <p:nvSpPr>
          <p:cNvPr id="5" name="Titel 3"/>
          <p:cNvSpPr>
            <a:spLocks noGrp="1"/>
          </p:cNvSpPr>
          <p:nvPr>
            <p:ph type="title" hasCustomPrompt="1"/>
          </p:nvPr>
        </p:nvSpPr>
        <p:spPr>
          <a:xfrm flipH="1">
            <a:off x="319578" y="299808"/>
            <a:ext cx="11464417" cy="443198"/>
          </a:xfrm>
        </p:spPr>
        <p:txBody>
          <a:bodyPr/>
          <a:lstStyle>
            <a:lvl1pPr>
              <a:defRPr sz="3200" baseline="0"/>
            </a:lvl1pPr>
          </a:lstStyle>
          <a:p>
            <a:r>
              <a:rPr lang="de-DE"/>
              <a:t>Große Headline, 32pt</a:t>
            </a:r>
          </a:p>
        </p:txBody>
      </p:sp>
    </p:spTree>
    <p:extLst>
      <p:ext uri="{BB962C8B-B14F-4D97-AF65-F5344CB8AC3E}">
        <p14:creationId xmlns:p14="http://schemas.microsoft.com/office/powerpoint/2010/main" val="292392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und Text 01">
    <p:spTree>
      <p:nvGrpSpPr>
        <p:cNvPr id="1" name=""/>
        <p:cNvGrpSpPr/>
        <p:nvPr/>
      </p:nvGrpSpPr>
      <p:grpSpPr>
        <a:xfrm>
          <a:off x="0" y="0"/>
          <a:ext cx="0" cy="0"/>
          <a:chOff x="0" y="0"/>
          <a:chExt cx="0" cy="0"/>
        </a:xfrm>
      </p:grpSpPr>
      <p:sp>
        <p:nvSpPr>
          <p:cNvPr id="18" name="Bildplatzhalter 17"/>
          <p:cNvSpPr>
            <a:spLocks noGrp="1"/>
          </p:cNvSpPr>
          <p:nvPr>
            <p:ph type="pic" sz="quarter" idx="13" hasCustomPrompt="1"/>
          </p:nvPr>
        </p:nvSpPr>
        <p:spPr bwMode="gray">
          <a:xfrm>
            <a:off x="407988" y="299994"/>
            <a:ext cx="3795178" cy="4935874"/>
          </a:xfrm>
          <a:prstGeom prst="rect">
            <a:avLst/>
          </a:prstGeom>
          <a:solidFill>
            <a:schemeClr val="bg1">
              <a:lumMod val="95000"/>
            </a:schemeClr>
          </a:solidFill>
        </p:spPr>
        <p:txBody>
          <a:bodyPr wrap="square">
            <a:noAutofit/>
          </a:bodyPr>
          <a:lstStyle>
            <a:lvl1pPr>
              <a:defRPr sz="600">
                <a:solidFill>
                  <a:schemeClr val="accent3"/>
                </a:solidFill>
              </a:defRPr>
            </a:lvl1pPr>
          </a:lstStyle>
          <a:p>
            <a:r>
              <a:rPr lang="de-DE"/>
              <a:t>.</a:t>
            </a:r>
          </a:p>
        </p:txBody>
      </p:sp>
      <p:sp>
        <p:nvSpPr>
          <p:cNvPr id="3" name="Foliennummernplatzhalter 2"/>
          <p:cNvSpPr>
            <a:spLocks noGrp="1"/>
          </p:cNvSpPr>
          <p:nvPr>
            <p:ph type="sldNum" sz="quarter" idx="10"/>
          </p:nvPr>
        </p:nvSpPr>
        <p:spPr bwMode="gray"/>
        <p:txBody>
          <a:bodyPr/>
          <a:lstStyle/>
          <a:p>
            <a:fld id="{FCEB0F34-BB6E-E94A-9CCE-E54518D97C46}" type="slidenum">
              <a:rPr lang="de-DE" smtClean="0"/>
              <a:pPr/>
              <a:t>‹#›</a:t>
            </a:fld>
            <a:r>
              <a:rPr lang="de-DE"/>
              <a:t> </a:t>
            </a:r>
            <a:endParaRPr lang="de-DE" b="0"/>
          </a:p>
        </p:txBody>
      </p:sp>
      <p:cxnSp>
        <p:nvCxnSpPr>
          <p:cNvPr id="13" name="Gerader Verbinder 12"/>
          <p:cNvCxnSpPr/>
          <p:nvPr userDrawn="1"/>
        </p:nvCxnSpPr>
        <p:spPr bwMode="gray">
          <a:xfrm flipH="1">
            <a:off x="4211003" y="292499"/>
            <a:ext cx="0" cy="4935874"/>
          </a:xfrm>
          <a:prstGeom prst="line">
            <a:avLst/>
          </a:prstGeom>
          <a:ln w="19050">
            <a:solidFill>
              <a:schemeClr val="tx1"/>
            </a:solidFill>
            <a:prstDash val="soli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el 1"/>
          <p:cNvSpPr>
            <a:spLocks noGrp="1"/>
          </p:cNvSpPr>
          <p:nvPr>
            <p:ph type="title"/>
          </p:nvPr>
        </p:nvSpPr>
        <p:spPr>
          <a:xfrm flipH="1">
            <a:off x="4517861" y="303506"/>
            <a:ext cx="7266131" cy="323850"/>
          </a:xfrm>
        </p:spPr>
        <p:txBody>
          <a:bodyPr/>
          <a:lstStyle/>
          <a:p>
            <a:r>
              <a:rPr lang="de-DE"/>
              <a:t>Titelmasterformat durch Klicken bearbeiten</a:t>
            </a:r>
          </a:p>
        </p:txBody>
      </p:sp>
      <p:sp>
        <p:nvSpPr>
          <p:cNvPr id="11" name="Textplatzhalter 14"/>
          <p:cNvSpPr>
            <a:spLocks noGrp="1"/>
          </p:cNvSpPr>
          <p:nvPr>
            <p:ph type="body" sz="quarter" idx="14" hasCustomPrompt="1"/>
          </p:nvPr>
        </p:nvSpPr>
        <p:spPr bwMode="gray">
          <a:xfrm>
            <a:off x="4517861" y="642071"/>
            <a:ext cx="7266149" cy="276999"/>
          </a:xfrm>
        </p:spPr>
        <p:txBody>
          <a:bodyPr vert="horz" wrap="square" lIns="91440" tIns="0" rIns="91440" bIns="0" rtlCol="0" anchor="t" anchorCtr="0">
            <a:spAutoFit/>
          </a:bodyPr>
          <a:lstStyle>
            <a:lvl1pPr>
              <a:defRPr lang="de-DE" sz="1800" dirty="0"/>
            </a:lvl1pPr>
          </a:lstStyle>
          <a:p>
            <a:pPr lvl="0">
              <a:lnSpc>
                <a:spcPct val="100000"/>
              </a:lnSpc>
              <a:spcBef>
                <a:spcPts val="0"/>
              </a:spcBef>
            </a:pPr>
            <a:r>
              <a:rPr lang="de-DE"/>
              <a:t>Dies ist eine </a:t>
            </a:r>
            <a:r>
              <a:rPr lang="de-DE" err="1"/>
              <a:t>Subline</a:t>
            </a:r>
            <a:endParaRPr lang="de-DE"/>
          </a:p>
        </p:txBody>
      </p:sp>
      <p:sp>
        <p:nvSpPr>
          <p:cNvPr id="12" name="Textplatzhalter 4"/>
          <p:cNvSpPr>
            <a:spLocks noGrp="1"/>
          </p:cNvSpPr>
          <p:nvPr>
            <p:ph type="body" sz="quarter" idx="35"/>
          </p:nvPr>
        </p:nvSpPr>
        <p:spPr bwMode="gray">
          <a:xfrm>
            <a:off x="4517862" y="1151153"/>
            <a:ext cx="7273642" cy="4032250"/>
          </a:xfrm>
        </p:spPr>
        <p:txBody>
          <a:bodyPr>
            <a:noAutofit/>
          </a:bodyPr>
          <a:lstStyle>
            <a:lvl1pPr>
              <a:defRPr sz="1600"/>
            </a:lvl1pPr>
            <a:lvl2pPr>
              <a:defRPr sz="1600"/>
            </a:lvl2pPr>
            <a:lvl3pPr>
              <a:defRPr sz="1600"/>
            </a:lvl3pPr>
          </a:lstStyle>
          <a:p>
            <a:pPr lvl="0"/>
            <a:r>
              <a:rPr lang="de-DE"/>
              <a:t>Textmasterformat bearbeiten</a:t>
            </a:r>
          </a:p>
          <a:p>
            <a:pPr lvl="1"/>
            <a:r>
              <a:rPr lang="de-DE"/>
              <a:t>Zweite Ebene</a:t>
            </a:r>
          </a:p>
          <a:p>
            <a:pPr lvl="2"/>
            <a:r>
              <a:rPr lang="de-DE"/>
              <a:t>Dritte Ebene</a:t>
            </a:r>
          </a:p>
        </p:txBody>
      </p:sp>
    </p:spTree>
    <p:extLst>
      <p:ext uri="{BB962C8B-B14F-4D97-AF65-F5344CB8AC3E}">
        <p14:creationId xmlns:p14="http://schemas.microsoft.com/office/powerpoint/2010/main" val="12538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 und Text 02">
    <p:spTree>
      <p:nvGrpSpPr>
        <p:cNvPr id="1" name=""/>
        <p:cNvGrpSpPr/>
        <p:nvPr/>
      </p:nvGrpSpPr>
      <p:grpSpPr>
        <a:xfrm>
          <a:off x="0" y="0"/>
          <a:ext cx="0" cy="0"/>
          <a:chOff x="0" y="0"/>
          <a:chExt cx="0" cy="0"/>
        </a:xfrm>
      </p:grpSpPr>
      <p:sp>
        <p:nvSpPr>
          <p:cNvPr id="18" name="Bildplatzhalter 17"/>
          <p:cNvSpPr>
            <a:spLocks noGrp="1"/>
          </p:cNvSpPr>
          <p:nvPr>
            <p:ph type="pic" sz="quarter" idx="13" hasCustomPrompt="1"/>
          </p:nvPr>
        </p:nvSpPr>
        <p:spPr bwMode="gray">
          <a:xfrm>
            <a:off x="407988" y="277509"/>
            <a:ext cx="3795178" cy="2426836"/>
          </a:xfrm>
          <a:prstGeom prst="rect">
            <a:avLst/>
          </a:prstGeom>
          <a:solidFill>
            <a:schemeClr val="bg1">
              <a:lumMod val="95000"/>
            </a:schemeClr>
          </a:solidFill>
        </p:spPr>
        <p:txBody>
          <a:bodyPr wrap="square">
            <a:noAutofit/>
          </a:bodyPr>
          <a:lstStyle>
            <a:lvl1pPr>
              <a:defRPr sz="600">
                <a:solidFill>
                  <a:schemeClr val="accent3"/>
                </a:solidFill>
              </a:defRPr>
            </a:lvl1pPr>
          </a:lstStyle>
          <a:p>
            <a:r>
              <a:rPr lang="de-DE"/>
              <a:t>.</a:t>
            </a:r>
          </a:p>
        </p:txBody>
      </p:sp>
      <p:sp>
        <p:nvSpPr>
          <p:cNvPr id="3" name="Foliennummernplatzhalter 2"/>
          <p:cNvSpPr>
            <a:spLocks noGrp="1"/>
          </p:cNvSpPr>
          <p:nvPr>
            <p:ph type="sldNum" sz="quarter" idx="10"/>
          </p:nvPr>
        </p:nvSpPr>
        <p:spPr bwMode="gray"/>
        <p:txBody>
          <a:bodyPr/>
          <a:lstStyle/>
          <a:p>
            <a:fld id="{FCEB0F34-BB6E-E94A-9CCE-E54518D97C46}" type="slidenum">
              <a:rPr lang="de-DE" smtClean="0"/>
              <a:pPr/>
              <a:t>‹#›</a:t>
            </a:fld>
            <a:r>
              <a:rPr lang="de-DE"/>
              <a:t> </a:t>
            </a:r>
            <a:endParaRPr lang="de-DE" b="0"/>
          </a:p>
        </p:txBody>
      </p:sp>
      <p:sp>
        <p:nvSpPr>
          <p:cNvPr id="14" name="Bildplatzhalter 17"/>
          <p:cNvSpPr>
            <a:spLocks noGrp="1"/>
          </p:cNvSpPr>
          <p:nvPr>
            <p:ph type="pic" sz="quarter" idx="17" hasCustomPrompt="1"/>
          </p:nvPr>
        </p:nvSpPr>
        <p:spPr bwMode="gray">
          <a:xfrm>
            <a:off x="407988" y="2786547"/>
            <a:ext cx="3795178" cy="2426836"/>
          </a:xfrm>
          <a:prstGeom prst="rect">
            <a:avLst/>
          </a:prstGeom>
          <a:solidFill>
            <a:schemeClr val="bg1">
              <a:lumMod val="95000"/>
            </a:schemeClr>
          </a:solidFill>
        </p:spPr>
        <p:txBody>
          <a:bodyPr wrap="square">
            <a:noAutofit/>
          </a:bodyPr>
          <a:lstStyle>
            <a:lvl1pPr>
              <a:defRPr sz="600">
                <a:solidFill>
                  <a:schemeClr val="accent3"/>
                </a:solidFill>
              </a:defRPr>
            </a:lvl1pPr>
          </a:lstStyle>
          <a:p>
            <a:r>
              <a:rPr lang="de-DE"/>
              <a:t>.</a:t>
            </a:r>
          </a:p>
        </p:txBody>
      </p:sp>
      <p:cxnSp>
        <p:nvCxnSpPr>
          <p:cNvPr id="23" name="Gerader Verbinder 22"/>
          <p:cNvCxnSpPr/>
          <p:nvPr userDrawn="1"/>
        </p:nvCxnSpPr>
        <p:spPr bwMode="gray">
          <a:xfrm flipH="1">
            <a:off x="4211003" y="285004"/>
            <a:ext cx="0" cy="4935874"/>
          </a:xfrm>
          <a:prstGeom prst="line">
            <a:avLst/>
          </a:prstGeom>
          <a:ln w="19050">
            <a:solidFill>
              <a:schemeClr val="tx1"/>
            </a:solidFill>
            <a:prstDash val="soli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Titel 1"/>
          <p:cNvSpPr>
            <a:spLocks noGrp="1"/>
          </p:cNvSpPr>
          <p:nvPr>
            <p:ph type="title"/>
          </p:nvPr>
        </p:nvSpPr>
        <p:spPr>
          <a:xfrm flipH="1">
            <a:off x="4517861" y="281021"/>
            <a:ext cx="7266131" cy="323850"/>
          </a:xfrm>
        </p:spPr>
        <p:txBody>
          <a:bodyPr/>
          <a:lstStyle/>
          <a:p>
            <a:r>
              <a:rPr lang="de-DE"/>
              <a:t>Titelmasterformat durch Klicken bearbeiten</a:t>
            </a:r>
          </a:p>
        </p:txBody>
      </p:sp>
      <p:sp>
        <p:nvSpPr>
          <p:cNvPr id="12" name="Textplatzhalter 14"/>
          <p:cNvSpPr>
            <a:spLocks noGrp="1"/>
          </p:cNvSpPr>
          <p:nvPr>
            <p:ph type="body" sz="quarter" idx="14" hasCustomPrompt="1"/>
          </p:nvPr>
        </p:nvSpPr>
        <p:spPr bwMode="gray">
          <a:xfrm>
            <a:off x="4517861" y="619586"/>
            <a:ext cx="7266149" cy="276999"/>
          </a:xfrm>
        </p:spPr>
        <p:txBody>
          <a:bodyPr vert="horz" wrap="square" lIns="91440" tIns="0" rIns="91440" bIns="0" rtlCol="0" anchor="t" anchorCtr="0">
            <a:spAutoFit/>
          </a:bodyPr>
          <a:lstStyle>
            <a:lvl1pPr>
              <a:defRPr lang="de-DE" sz="1800" dirty="0"/>
            </a:lvl1pPr>
          </a:lstStyle>
          <a:p>
            <a:pPr lvl="0">
              <a:lnSpc>
                <a:spcPct val="100000"/>
              </a:lnSpc>
              <a:spcBef>
                <a:spcPts val="0"/>
              </a:spcBef>
            </a:pPr>
            <a:r>
              <a:rPr lang="de-DE"/>
              <a:t>Dies ist eine </a:t>
            </a:r>
            <a:r>
              <a:rPr lang="de-DE" err="1"/>
              <a:t>Subline</a:t>
            </a:r>
            <a:endParaRPr lang="de-DE"/>
          </a:p>
        </p:txBody>
      </p:sp>
      <p:sp>
        <p:nvSpPr>
          <p:cNvPr id="13" name="Textplatzhalter 4"/>
          <p:cNvSpPr>
            <a:spLocks noGrp="1"/>
          </p:cNvSpPr>
          <p:nvPr>
            <p:ph type="body" sz="quarter" idx="35"/>
          </p:nvPr>
        </p:nvSpPr>
        <p:spPr bwMode="gray">
          <a:xfrm>
            <a:off x="4517862" y="1181133"/>
            <a:ext cx="7273642" cy="4032250"/>
          </a:xfrm>
        </p:spPr>
        <p:txBody>
          <a:bodyPr>
            <a:normAutofit/>
          </a:bodyPr>
          <a:lstStyle>
            <a:lvl1pPr>
              <a:defRPr sz="1600"/>
            </a:lvl1pPr>
            <a:lvl2pPr>
              <a:defRPr sz="1600"/>
            </a:lvl2pPr>
            <a:lvl3pPr>
              <a:defRPr sz="1600"/>
            </a:lvl3pPr>
          </a:lstStyle>
          <a:p>
            <a:pPr lvl="0"/>
            <a:r>
              <a:rPr lang="de-DE"/>
              <a:t>Textmasterformat bearbeiten</a:t>
            </a:r>
          </a:p>
          <a:p>
            <a:pPr lvl="1"/>
            <a:r>
              <a:rPr lang="de-DE"/>
              <a:t>Zweite Ebene</a:t>
            </a:r>
          </a:p>
          <a:p>
            <a:pPr lvl="2"/>
            <a:r>
              <a:rPr lang="de-DE"/>
              <a:t>Dritte Ebene</a:t>
            </a:r>
          </a:p>
        </p:txBody>
      </p:sp>
    </p:spTree>
    <p:extLst>
      <p:ext uri="{BB962C8B-B14F-4D97-AF65-F5344CB8AC3E}">
        <p14:creationId xmlns:p14="http://schemas.microsoft.com/office/powerpoint/2010/main" val="348791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 und Text 03">
    <p:spTree>
      <p:nvGrpSpPr>
        <p:cNvPr id="1" name=""/>
        <p:cNvGrpSpPr/>
        <p:nvPr/>
      </p:nvGrpSpPr>
      <p:grpSpPr>
        <a:xfrm>
          <a:off x="0" y="0"/>
          <a:ext cx="0" cy="0"/>
          <a:chOff x="0" y="0"/>
          <a:chExt cx="0" cy="0"/>
        </a:xfrm>
      </p:grpSpPr>
      <p:sp>
        <p:nvSpPr>
          <p:cNvPr id="18" name="Bildplatzhalter 17"/>
          <p:cNvSpPr>
            <a:spLocks noGrp="1"/>
          </p:cNvSpPr>
          <p:nvPr>
            <p:ph type="pic" sz="quarter" idx="13" hasCustomPrompt="1"/>
          </p:nvPr>
        </p:nvSpPr>
        <p:spPr bwMode="gray">
          <a:xfrm>
            <a:off x="407986" y="299994"/>
            <a:ext cx="7588252" cy="4935874"/>
          </a:xfrm>
          <a:prstGeom prst="rect">
            <a:avLst/>
          </a:prstGeom>
          <a:solidFill>
            <a:schemeClr val="bg1">
              <a:lumMod val="95000"/>
            </a:schemeClr>
          </a:solidFill>
        </p:spPr>
        <p:txBody>
          <a:bodyPr wrap="square">
            <a:noAutofit/>
          </a:bodyPr>
          <a:lstStyle>
            <a:lvl1pPr>
              <a:defRPr sz="600">
                <a:solidFill>
                  <a:schemeClr val="accent3"/>
                </a:solidFill>
              </a:defRPr>
            </a:lvl1pPr>
          </a:lstStyle>
          <a:p>
            <a:r>
              <a:rPr lang="de-DE"/>
              <a:t>.</a:t>
            </a:r>
          </a:p>
        </p:txBody>
      </p:sp>
      <p:sp>
        <p:nvSpPr>
          <p:cNvPr id="3" name="Foliennummernplatzhalter 2"/>
          <p:cNvSpPr>
            <a:spLocks noGrp="1"/>
          </p:cNvSpPr>
          <p:nvPr>
            <p:ph type="sldNum" sz="quarter" idx="10"/>
          </p:nvPr>
        </p:nvSpPr>
        <p:spPr bwMode="gray"/>
        <p:txBody>
          <a:bodyPr/>
          <a:lstStyle/>
          <a:p>
            <a:fld id="{FCEB0F34-BB6E-E94A-9CCE-E54518D97C46}" type="slidenum">
              <a:rPr lang="de-DE" smtClean="0"/>
              <a:pPr/>
              <a:t>‹#›</a:t>
            </a:fld>
            <a:r>
              <a:rPr lang="de-DE"/>
              <a:t> </a:t>
            </a:r>
            <a:endParaRPr lang="de-DE" b="0"/>
          </a:p>
        </p:txBody>
      </p:sp>
      <p:cxnSp>
        <p:nvCxnSpPr>
          <p:cNvPr id="25" name="Gerader Verbinder 24"/>
          <p:cNvCxnSpPr/>
          <p:nvPr userDrawn="1"/>
        </p:nvCxnSpPr>
        <p:spPr bwMode="gray">
          <a:xfrm flipH="1">
            <a:off x="8000892" y="292499"/>
            <a:ext cx="0" cy="4935874"/>
          </a:xfrm>
          <a:prstGeom prst="line">
            <a:avLst/>
          </a:prstGeom>
          <a:ln w="19050">
            <a:solidFill>
              <a:schemeClr val="tx1"/>
            </a:solidFill>
            <a:prstDash val="solid"/>
            <a:tailEnd type="none" w="med" len="med"/>
          </a:ln>
          <a:effectLst/>
        </p:spPr>
        <p:style>
          <a:lnRef idx="2">
            <a:schemeClr val="accent1"/>
          </a:lnRef>
          <a:fillRef idx="0">
            <a:schemeClr val="accent1"/>
          </a:fillRef>
          <a:effectRef idx="1">
            <a:schemeClr val="accent1"/>
          </a:effectRef>
          <a:fontRef idx="minor">
            <a:schemeClr val="tx1"/>
          </a:fontRef>
        </p:style>
      </p:cxnSp>
      <p:sp>
        <p:nvSpPr>
          <p:cNvPr id="9" name="Titel 1"/>
          <p:cNvSpPr>
            <a:spLocks noGrp="1"/>
          </p:cNvSpPr>
          <p:nvPr>
            <p:ph type="title" hasCustomPrompt="1"/>
          </p:nvPr>
        </p:nvSpPr>
        <p:spPr>
          <a:xfrm flipH="1">
            <a:off x="8317057" y="303506"/>
            <a:ext cx="3466934" cy="346249"/>
          </a:xfrm>
        </p:spPr>
        <p:txBody>
          <a:bodyPr/>
          <a:lstStyle>
            <a:lvl1pPr>
              <a:defRPr/>
            </a:lvl1pPr>
          </a:lstStyle>
          <a:p>
            <a:r>
              <a:rPr lang="de-DE"/>
              <a:t>Titel bearbeiten</a:t>
            </a:r>
          </a:p>
        </p:txBody>
      </p:sp>
      <p:sp>
        <p:nvSpPr>
          <p:cNvPr id="11" name="Textplatzhalter 14"/>
          <p:cNvSpPr>
            <a:spLocks noGrp="1"/>
          </p:cNvSpPr>
          <p:nvPr>
            <p:ph type="body" sz="quarter" idx="14" hasCustomPrompt="1"/>
          </p:nvPr>
        </p:nvSpPr>
        <p:spPr bwMode="gray">
          <a:xfrm>
            <a:off x="8317067" y="642071"/>
            <a:ext cx="3466943" cy="276999"/>
          </a:xfrm>
        </p:spPr>
        <p:txBody>
          <a:bodyPr vert="horz" wrap="square" lIns="91440" tIns="0" rIns="91440" bIns="0" rtlCol="0" anchor="t" anchorCtr="0">
            <a:spAutoFit/>
          </a:bodyPr>
          <a:lstStyle>
            <a:lvl1pPr>
              <a:defRPr lang="de-DE" sz="1800" dirty="0"/>
            </a:lvl1pPr>
          </a:lstStyle>
          <a:p>
            <a:pPr lvl="0">
              <a:lnSpc>
                <a:spcPct val="100000"/>
              </a:lnSpc>
              <a:spcBef>
                <a:spcPts val="0"/>
              </a:spcBef>
            </a:pPr>
            <a:r>
              <a:rPr lang="de-DE"/>
              <a:t>Dies ist eine </a:t>
            </a:r>
            <a:r>
              <a:rPr lang="de-DE" err="1"/>
              <a:t>Subline</a:t>
            </a:r>
            <a:endParaRPr lang="de-DE"/>
          </a:p>
        </p:txBody>
      </p:sp>
      <p:sp>
        <p:nvSpPr>
          <p:cNvPr id="12" name="Textplatzhalter 4"/>
          <p:cNvSpPr>
            <a:spLocks noGrp="1"/>
          </p:cNvSpPr>
          <p:nvPr>
            <p:ph type="body" sz="quarter" idx="35"/>
          </p:nvPr>
        </p:nvSpPr>
        <p:spPr bwMode="gray">
          <a:xfrm>
            <a:off x="8320986" y="1203618"/>
            <a:ext cx="3470518" cy="4032250"/>
          </a:xfrm>
        </p:spPr>
        <p:txBody>
          <a:bodyPr>
            <a:normAutofit/>
          </a:bodyPr>
          <a:lstStyle>
            <a:lvl1pPr>
              <a:defRPr sz="1600"/>
            </a:lvl1pPr>
            <a:lvl2pPr>
              <a:defRPr sz="1600"/>
            </a:lvl2pPr>
            <a:lvl3pPr>
              <a:defRPr sz="1600"/>
            </a:lvl3pPr>
          </a:lstStyle>
          <a:p>
            <a:pPr lvl="0"/>
            <a:r>
              <a:rPr lang="de-DE"/>
              <a:t>Textmasterformat bearbeiten</a:t>
            </a:r>
          </a:p>
          <a:p>
            <a:pPr lvl="1"/>
            <a:r>
              <a:rPr lang="de-DE"/>
              <a:t>Zweite Ebene</a:t>
            </a:r>
          </a:p>
          <a:p>
            <a:pPr lvl="2"/>
            <a:r>
              <a:rPr lang="de-DE"/>
              <a:t>Dritte Ebene</a:t>
            </a:r>
          </a:p>
        </p:txBody>
      </p:sp>
    </p:spTree>
    <p:extLst>
      <p:ext uri="{BB962C8B-B14F-4D97-AF65-F5344CB8AC3E}">
        <p14:creationId xmlns:p14="http://schemas.microsoft.com/office/powerpoint/2010/main" val="3745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06CD1-FDFC-4683-8980-654856692706}"/>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AE941014-F5AB-4C4E-B5E4-66EBF01A7C4F}"/>
              </a:ext>
            </a:extLst>
          </p:cNvPr>
          <p:cNvSpPr>
            <a:spLocks noGrp="1"/>
          </p:cNvSpPr>
          <p:nvPr>
            <p:ph type="sldNum" sz="quarter" idx="10"/>
          </p:nvPr>
        </p:nvSpPr>
        <p:spPr/>
        <p:txBody>
          <a:bodyPr/>
          <a:lstStyle/>
          <a:p>
            <a:fld id="{FCEB0F34-BB6E-E94A-9CCE-E54518D97C46}" type="slidenum">
              <a:rPr lang="de-DE" smtClean="0"/>
              <a:pPr/>
              <a:t>‹#›</a:t>
            </a:fld>
            <a:r>
              <a:rPr lang="de-DE"/>
              <a:t> </a:t>
            </a:r>
          </a:p>
        </p:txBody>
      </p:sp>
    </p:spTree>
    <p:extLst>
      <p:ext uri="{BB962C8B-B14F-4D97-AF65-F5344CB8AC3E}">
        <p14:creationId xmlns:p14="http://schemas.microsoft.com/office/powerpoint/2010/main" val="190448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 und Text 04">
    <p:spTree>
      <p:nvGrpSpPr>
        <p:cNvPr id="1" name=""/>
        <p:cNvGrpSpPr/>
        <p:nvPr/>
      </p:nvGrpSpPr>
      <p:grpSpPr>
        <a:xfrm>
          <a:off x="0" y="0"/>
          <a:ext cx="0" cy="0"/>
          <a:chOff x="0" y="0"/>
          <a:chExt cx="0" cy="0"/>
        </a:xfrm>
      </p:grpSpPr>
      <p:sp>
        <p:nvSpPr>
          <p:cNvPr id="10" name="Bildplatzhalter 17"/>
          <p:cNvSpPr>
            <a:spLocks noGrp="1"/>
          </p:cNvSpPr>
          <p:nvPr>
            <p:ph type="pic" sz="quarter" idx="36" hasCustomPrompt="1"/>
          </p:nvPr>
        </p:nvSpPr>
        <p:spPr bwMode="gray">
          <a:xfrm>
            <a:off x="407988" y="299994"/>
            <a:ext cx="3736800" cy="4935874"/>
          </a:xfrm>
          <a:prstGeom prst="rect">
            <a:avLst/>
          </a:prstGeom>
          <a:solidFill>
            <a:schemeClr val="bg1">
              <a:lumMod val="95000"/>
            </a:schemeClr>
          </a:solidFill>
        </p:spPr>
        <p:txBody>
          <a:bodyPr wrap="square">
            <a:noAutofit/>
          </a:bodyPr>
          <a:lstStyle>
            <a:lvl1pPr>
              <a:defRPr sz="600">
                <a:solidFill>
                  <a:schemeClr val="accent3"/>
                </a:solidFill>
              </a:defRPr>
            </a:lvl1pPr>
          </a:lstStyle>
          <a:p>
            <a:r>
              <a:rPr lang="de-DE"/>
              <a:t>.</a:t>
            </a:r>
          </a:p>
        </p:txBody>
      </p:sp>
      <p:sp>
        <p:nvSpPr>
          <p:cNvPr id="18" name="Bildplatzhalter 17"/>
          <p:cNvSpPr>
            <a:spLocks noGrp="1"/>
          </p:cNvSpPr>
          <p:nvPr>
            <p:ph type="pic" sz="quarter" idx="13" hasCustomPrompt="1"/>
          </p:nvPr>
        </p:nvSpPr>
        <p:spPr bwMode="gray">
          <a:xfrm>
            <a:off x="4227601" y="299994"/>
            <a:ext cx="3765988" cy="2268874"/>
          </a:xfrm>
          <a:prstGeom prst="rect">
            <a:avLst/>
          </a:prstGeom>
          <a:solidFill>
            <a:schemeClr val="bg1">
              <a:lumMod val="95000"/>
            </a:schemeClr>
          </a:solidFill>
        </p:spPr>
        <p:txBody>
          <a:bodyPr wrap="square">
            <a:noAutofit/>
          </a:bodyPr>
          <a:lstStyle>
            <a:lvl1pPr>
              <a:defRPr sz="600">
                <a:solidFill>
                  <a:schemeClr val="accent3"/>
                </a:solidFill>
              </a:defRPr>
            </a:lvl1pPr>
          </a:lstStyle>
          <a:p>
            <a:r>
              <a:rPr lang="de-DE"/>
              <a:t>.</a:t>
            </a:r>
          </a:p>
        </p:txBody>
      </p:sp>
      <p:sp>
        <p:nvSpPr>
          <p:cNvPr id="3" name="Foliennummernplatzhalter 2"/>
          <p:cNvSpPr>
            <a:spLocks noGrp="1"/>
          </p:cNvSpPr>
          <p:nvPr>
            <p:ph type="sldNum" sz="quarter" idx="10"/>
          </p:nvPr>
        </p:nvSpPr>
        <p:spPr bwMode="gray"/>
        <p:txBody>
          <a:bodyPr/>
          <a:lstStyle/>
          <a:p>
            <a:fld id="{FCEB0F34-BB6E-E94A-9CCE-E54518D97C46}" type="slidenum">
              <a:rPr lang="de-DE" smtClean="0"/>
              <a:pPr/>
              <a:t>‹#›</a:t>
            </a:fld>
            <a:r>
              <a:rPr lang="de-DE"/>
              <a:t> </a:t>
            </a:r>
            <a:endParaRPr lang="de-DE" b="0"/>
          </a:p>
        </p:txBody>
      </p:sp>
      <p:sp>
        <p:nvSpPr>
          <p:cNvPr id="16" name="Bildplatzhalter 17"/>
          <p:cNvSpPr>
            <a:spLocks noGrp="1"/>
          </p:cNvSpPr>
          <p:nvPr>
            <p:ph type="pic" sz="quarter" idx="17" hasCustomPrompt="1"/>
          </p:nvPr>
        </p:nvSpPr>
        <p:spPr bwMode="gray">
          <a:xfrm>
            <a:off x="4227601" y="2649990"/>
            <a:ext cx="3765988" cy="2585878"/>
          </a:xfrm>
          <a:prstGeom prst="rect">
            <a:avLst/>
          </a:prstGeom>
          <a:solidFill>
            <a:schemeClr val="bg1">
              <a:lumMod val="95000"/>
            </a:schemeClr>
          </a:solidFill>
        </p:spPr>
        <p:txBody>
          <a:bodyPr wrap="square">
            <a:noAutofit/>
          </a:bodyPr>
          <a:lstStyle>
            <a:lvl1pPr>
              <a:defRPr sz="600">
                <a:solidFill>
                  <a:schemeClr val="accent3"/>
                </a:solidFill>
              </a:defRPr>
            </a:lvl1pPr>
          </a:lstStyle>
          <a:p>
            <a:r>
              <a:rPr lang="de-DE"/>
              <a:t>.</a:t>
            </a:r>
          </a:p>
        </p:txBody>
      </p:sp>
      <p:cxnSp>
        <p:nvCxnSpPr>
          <p:cNvPr id="26" name="Gerader Verbinder 25"/>
          <p:cNvCxnSpPr/>
          <p:nvPr userDrawn="1"/>
        </p:nvCxnSpPr>
        <p:spPr bwMode="gray">
          <a:xfrm flipH="1">
            <a:off x="8000892" y="277509"/>
            <a:ext cx="0" cy="4935874"/>
          </a:xfrm>
          <a:prstGeom prst="line">
            <a:avLst/>
          </a:prstGeom>
          <a:ln w="19050">
            <a:solidFill>
              <a:schemeClr val="tx1"/>
            </a:solidFill>
            <a:prstDash val="solid"/>
            <a:tailEnd type="none" w="med" len="med"/>
          </a:ln>
          <a:effectLst/>
        </p:spPr>
        <p:style>
          <a:lnRef idx="2">
            <a:schemeClr val="accent1"/>
          </a:lnRef>
          <a:fillRef idx="0">
            <a:schemeClr val="accent1"/>
          </a:fillRef>
          <a:effectRef idx="1">
            <a:schemeClr val="accent1"/>
          </a:effectRef>
          <a:fontRef idx="minor">
            <a:schemeClr val="tx1"/>
          </a:fontRef>
        </p:style>
      </p:cxnSp>
      <p:sp>
        <p:nvSpPr>
          <p:cNvPr id="11" name="Titel 1"/>
          <p:cNvSpPr>
            <a:spLocks noGrp="1"/>
          </p:cNvSpPr>
          <p:nvPr>
            <p:ph type="title" hasCustomPrompt="1"/>
          </p:nvPr>
        </p:nvSpPr>
        <p:spPr>
          <a:xfrm flipH="1">
            <a:off x="8317057" y="303506"/>
            <a:ext cx="3466934" cy="346249"/>
          </a:xfrm>
        </p:spPr>
        <p:txBody>
          <a:bodyPr/>
          <a:lstStyle>
            <a:lvl1pPr>
              <a:defRPr/>
            </a:lvl1pPr>
          </a:lstStyle>
          <a:p>
            <a:r>
              <a:rPr lang="de-DE"/>
              <a:t>Titel bearbeiten</a:t>
            </a:r>
          </a:p>
        </p:txBody>
      </p:sp>
      <p:sp>
        <p:nvSpPr>
          <p:cNvPr id="12" name="Textplatzhalter 14"/>
          <p:cNvSpPr>
            <a:spLocks noGrp="1"/>
          </p:cNvSpPr>
          <p:nvPr>
            <p:ph type="body" sz="quarter" idx="14" hasCustomPrompt="1"/>
          </p:nvPr>
        </p:nvSpPr>
        <p:spPr bwMode="gray">
          <a:xfrm>
            <a:off x="8317067" y="642071"/>
            <a:ext cx="3466943" cy="276999"/>
          </a:xfrm>
        </p:spPr>
        <p:txBody>
          <a:bodyPr vert="horz" wrap="square" lIns="91440" tIns="0" rIns="91440" bIns="0" rtlCol="0" anchor="t" anchorCtr="0">
            <a:spAutoFit/>
          </a:bodyPr>
          <a:lstStyle>
            <a:lvl1pPr>
              <a:defRPr lang="de-DE" sz="1800" dirty="0"/>
            </a:lvl1pPr>
          </a:lstStyle>
          <a:p>
            <a:pPr lvl="0">
              <a:lnSpc>
                <a:spcPct val="100000"/>
              </a:lnSpc>
              <a:spcBef>
                <a:spcPts val="0"/>
              </a:spcBef>
            </a:pPr>
            <a:r>
              <a:rPr lang="de-DE"/>
              <a:t>Dies ist eine </a:t>
            </a:r>
            <a:r>
              <a:rPr lang="de-DE" err="1"/>
              <a:t>Subline</a:t>
            </a:r>
            <a:endParaRPr lang="de-DE"/>
          </a:p>
        </p:txBody>
      </p:sp>
      <p:sp>
        <p:nvSpPr>
          <p:cNvPr id="13" name="Textplatzhalter 4"/>
          <p:cNvSpPr>
            <a:spLocks noGrp="1"/>
          </p:cNvSpPr>
          <p:nvPr>
            <p:ph type="body" sz="quarter" idx="35"/>
          </p:nvPr>
        </p:nvSpPr>
        <p:spPr bwMode="gray">
          <a:xfrm>
            <a:off x="8320986" y="1203618"/>
            <a:ext cx="3470518" cy="4032250"/>
          </a:xfrm>
        </p:spPr>
        <p:txBody>
          <a:bodyPr>
            <a:noAutofit/>
          </a:bodyPr>
          <a:lstStyle>
            <a:lvl1pPr>
              <a:defRPr sz="1600"/>
            </a:lvl1pPr>
            <a:lvl2pPr>
              <a:defRPr sz="1600"/>
            </a:lvl2pPr>
            <a:lvl3pPr>
              <a:defRPr sz="1600"/>
            </a:lvl3pPr>
          </a:lstStyle>
          <a:p>
            <a:pPr lvl="0"/>
            <a:r>
              <a:rPr lang="de-DE"/>
              <a:t>Textmasterformat bearbeiten</a:t>
            </a:r>
          </a:p>
          <a:p>
            <a:pPr lvl="1"/>
            <a:r>
              <a:rPr lang="de-DE"/>
              <a:t>Zweite Ebene</a:t>
            </a:r>
          </a:p>
          <a:p>
            <a:pPr lvl="2"/>
            <a:r>
              <a:rPr lang="de-DE"/>
              <a:t>Dritte Ebene</a:t>
            </a:r>
          </a:p>
        </p:txBody>
      </p:sp>
    </p:spTree>
    <p:extLst>
      <p:ext uri="{BB962C8B-B14F-4D97-AF65-F5344CB8AC3E}">
        <p14:creationId xmlns:p14="http://schemas.microsoft.com/office/powerpoint/2010/main" val="29384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 und Text 05">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bwMode="gray"/>
        <p:txBody>
          <a:bodyPr/>
          <a:lstStyle/>
          <a:p>
            <a:fld id="{FCEB0F34-BB6E-E94A-9CCE-E54518D97C46}" type="slidenum">
              <a:rPr lang="de-DE" smtClean="0"/>
              <a:pPr/>
              <a:t>‹#›</a:t>
            </a:fld>
            <a:r>
              <a:rPr lang="de-DE"/>
              <a:t> </a:t>
            </a:r>
            <a:endParaRPr lang="de-DE" b="0"/>
          </a:p>
        </p:txBody>
      </p:sp>
      <p:sp>
        <p:nvSpPr>
          <p:cNvPr id="25" name="Bildplatzhalter 17"/>
          <p:cNvSpPr>
            <a:spLocks noGrp="1"/>
          </p:cNvSpPr>
          <p:nvPr>
            <p:ph type="pic" sz="quarter" idx="18" hasCustomPrompt="1"/>
          </p:nvPr>
        </p:nvSpPr>
        <p:spPr bwMode="gray">
          <a:xfrm>
            <a:off x="407988" y="285004"/>
            <a:ext cx="3736800" cy="4935874"/>
          </a:xfrm>
          <a:prstGeom prst="rect">
            <a:avLst/>
          </a:prstGeom>
          <a:solidFill>
            <a:schemeClr val="bg1">
              <a:lumMod val="95000"/>
            </a:schemeClr>
          </a:solidFill>
        </p:spPr>
        <p:txBody>
          <a:bodyPr wrap="square">
            <a:noAutofit/>
          </a:bodyPr>
          <a:lstStyle>
            <a:lvl1pPr>
              <a:defRPr sz="600">
                <a:solidFill>
                  <a:schemeClr val="accent3"/>
                </a:solidFill>
              </a:defRPr>
            </a:lvl1pPr>
          </a:lstStyle>
          <a:p>
            <a:r>
              <a:rPr lang="de-DE"/>
              <a:t>.</a:t>
            </a:r>
          </a:p>
        </p:txBody>
      </p:sp>
      <p:sp>
        <p:nvSpPr>
          <p:cNvPr id="14" name="Bildplatzhalter 17"/>
          <p:cNvSpPr>
            <a:spLocks noGrp="1"/>
          </p:cNvSpPr>
          <p:nvPr>
            <p:ph type="pic" sz="quarter" idx="20" hasCustomPrompt="1"/>
          </p:nvPr>
        </p:nvSpPr>
        <p:spPr bwMode="gray">
          <a:xfrm>
            <a:off x="4227601" y="285004"/>
            <a:ext cx="3736800" cy="4935874"/>
          </a:xfrm>
          <a:prstGeom prst="rect">
            <a:avLst/>
          </a:prstGeom>
          <a:solidFill>
            <a:schemeClr val="bg1">
              <a:lumMod val="95000"/>
            </a:schemeClr>
          </a:solidFill>
        </p:spPr>
        <p:txBody>
          <a:bodyPr wrap="square">
            <a:noAutofit/>
          </a:bodyPr>
          <a:lstStyle>
            <a:lvl1pPr>
              <a:defRPr sz="600">
                <a:solidFill>
                  <a:schemeClr val="accent3"/>
                </a:solidFill>
              </a:defRPr>
            </a:lvl1pPr>
          </a:lstStyle>
          <a:p>
            <a:r>
              <a:rPr lang="de-DE"/>
              <a:t>.</a:t>
            </a:r>
          </a:p>
        </p:txBody>
      </p:sp>
      <p:sp>
        <p:nvSpPr>
          <p:cNvPr id="15" name="Bildplatzhalter 17"/>
          <p:cNvSpPr>
            <a:spLocks noGrp="1"/>
          </p:cNvSpPr>
          <p:nvPr>
            <p:ph type="pic" sz="quarter" idx="21" hasCustomPrompt="1"/>
          </p:nvPr>
        </p:nvSpPr>
        <p:spPr bwMode="gray">
          <a:xfrm>
            <a:off x="8047213" y="285004"/>
            <a:ext cx="3736800" cy="4935874"/>
          </a:xfrm>
          <a:prstGeom prst="rect">
            <a:avLst/>
          </a:prstGeom>
          <a:solidFill>
            <a:schemeClr val="bg1">
              <a:lumMod val="95000"/>
            </a:schemeClr>
          </a:solidFill>
        </p:spPr>
        <p:txBody>
          <a:bodyPr wrap="square">
            <a:noAutofit/>
          </a:bodyPr>
          <a:lstStyle>
            <a:lvl1pPr>
              <a:defRPr sz="600">
                <a:solidFill>
                  <a:schemeClr val="accent3"/>
                </a:solidFill>
              </a:defRPr>
            </a:lvl1pPr>
          </a:lstStyle>
          <a:p>
            <a:r>
              <a:rPr lang="de-DE"/>
              <a:t>.</a:t>
            </a:r>
          </a:p>
        </p:txBody>
      </p:sp>
      <p:sp>
        <p:nvSpPr>
          <p:cNvPr id="21" name="Textplatzhalter 4"/>
          <p:cNvSpPr>
            <a:spLocks noGrp="1"/>
          </p:cNvSpPr>
          <p:nvPr>
            <p:ph type="body" sz="quarter" idx="14" hasCustomPrompt="1"/>
          </p:nvPr>
        </p:nvSpPr>
        <p:spPr bwMode="gray">
          <a:xfrm>
            <a:off x="407988" y="284958"/>
            <a:ext cx="1379522" cy="404520"/>
          </a:xfrm>
          <a:solidFill>
            <a:srgbClr val="000000"/>
          </a:solidFill>
          <a:ln w="12700">
            <a:noFill/>
          </a:ln>
        </p:spPr>
        <p:txBody>
          <a:bodyPr wrap="none" lIns="0" tIns="54000" rIns="180000" bIns="54000" anchor="t" anchorCtr="0">
            <a:spAutoFit/>
          </a:bodyPr>
          <a:lstStyle>
            <a:lvl1pPr marL="182563" indent="0">
              <a:defRPr cap="all" baseline="0">
                <a:solidFill>
                  <a:schemeClr val="bg1"/>
                </a:solidFill>
              </a:defRPr>
            </a:lvl1pPr>
          </a:lstStyle>
          <a:p>
            <a:pPr lvl="0"/>
            <a:r>
              <a:rPr lang="de-DE" err="1"/>
              <a:t>bildTitel</a:t>
            </a:r>
            <a:endParaRPr lang="de-DE"/>
          </a:p>
        </p:txBody>
      </p:sp>
    </p:spTree>
    <p:extLst>
      <p:ext uri="{BB962C8B-B14F-4D97-AF65-F5344CB8AC3E}">
        <p14:creationId xmlns:p14="http://schemas.microsoft.com/office/powerpoint/2010/main" val="595337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d und Text 06">
    <p:spTree>
      <p:nvGrpSpPr>
        <p:cNvPr id="1" name=""/>
        <p:cNvGrpSpPr/>
        <p:nvPr/>
      </p:nvGrpSpPr>
      <p:grpSpPr>
        <a:xfrm>
          <a:off x="0" y="0"/>
          <a:ext cx="0" cy="0"/>
          <a:chOff x="0" y="0"/>
          <a:chExt cx="0" cy="0"/>
        </a:xfrm>
      </p:grpSpPr>
      <p:sp>
        <p:nvSpPr>
          <p:cNvPr id="18" name="Bildplatzhalter 17"/>
          <p:cNvSpPr>
            <a:spLocks noGrp="1"/>
          </p:cNvSpPr>
          <p:nvPr>
            <p:ph type="pic" sz="quarter" idx="13" hasCustomPrompt="1"/>
          </p:nvPr>
        </p:nvSpPr>
        <p:spPr bwMode="gray">
          <a:xfrm>
            <a:off x="407986" y="292499"/>
            <a:ext cx="11784014" cy="4935874"/>
          </a:xfrm>
          <a:prstGeom prst="rect">
            <a:avLst/>
          </a:prstGeom>
          <a:solidFill>
            <a:schemeClr val="bg1">
              <a:lumMod val="95000"/>
            </a:schemeClr>
          </a:solidFill>
        </p:spPr>
        <p:txBody>
          <a:bodyPr wrap="square">
            <a:noAutofit/>
          </a:bodyPr>
          <a:lstStyle>
            <a:lvl1pPr>
              <a:defRPr sz="600">
                <a:solidFill>
                  <a:schemeClr val="accent3"/>
                </a:solidFill>
              </a:defRPr>
            </a:lvl1pPr>
          </a:lstStyle>
          <a:p>
            <a:r>
              <a:rPr lang="de-DE"/>
              <a:t>.</a:t>
            </a:r>
          </a:p>
        </p:txBody>
      </p:sp>
      <p:sp>
        <p:nvSpPr>
          <p:cNvPr id="17" name="Textplatzhalter 4"/>
          <p:cNvSpPr>
            <a:spLocks noGrp="1"/>
          </p:cNvSpPr>
          <p:nvPr>
            <p:ph type="body" sz="quarter" idx="14" hasCustomPrompt="1"/>
          </p:nvPr>
        </p:nvSpPr>
        <p:spPr bwMode="gray">
          <a:xfrm>
            <a:off x="407988" y="292453"/>
            <a:ext cx="1379522" cy="404520"/>
          </a:xfrm>
          <a:solidFill>
            <a:srgbClr val="000000"/>
          </a:solidFill>
          <a:ln w="12700">
            <a:noFill/>
          </a:ln>
        </p:spPr>
        <p:txBody>
          <a:bodyPr wrap="none" lIns="0" tIns="54000" rIns="180000" bIns="54000" anchor="t" anchorCtr="0">
            <a:spAutoFit/>
          </a:bodyPr>
          <a:lstStyle>
            <a:lvl1pPr marL="182563" indent="0">
              <a:defRPr cap="all" baseline="0">
                <a:solidFill>
                  <a:schemeClr val="bg1"/>
                </a:solidFill>
              </a:defRPr>
            </a:lvl1pPr>
          </a:lstStyle>
          <a:p>
            <a:pPr lvl="0"/>
            <a:r>
              <a:rPr lang="de-DE" err="1"/>
              <a:t>bildTitel</a:t>
            </a:r>
            <a:endParaRPr lang="de-DE"/>
          </a:p>
        </p:txBody>
      </p:sp>
    </p:spTree>
    <p:extLst>
      <p:ext uri="{BB962C8B-B14F-4D97-AF65-F5344CB8AC3E}">
        <p14:creationId xmlns:p14="http://schemas.microsoft.com/office/powerpoint/2010/main" val="19268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bschlussfolie">
    <p:spTree>
      <p:nvGrpSpPr>
        <p:cNvPr id="1" name=""/>
        <p:cNvGrpSpPr/>
        <p:nvPr/>
      </p:nvGrpSpPr>
      <p:grpSpPr>
        <a:xfrm>
          <a:off x="0" y="0"/>
          <a:ext cx="0" cy="0"/>
          <a:chOff x="0" y="0"/>
          <a:chExt cx="0" cy="0"/>
        </a:xfrm>
      </p:grpSpPr>
      <p:sp>
        <p:nvSpPr>
          <p:cNvPr id="4" name="Bildplatzhalter 3"/>
          <p:cNvSpPr>
            <a:spLocks noGrp="1"/>
          </p:cNvSpPr>
          <p:nvPr>
            <p:ph type="pic" sz="quarter" idx="22" hasCustomPrompt="1"/>
          </p:nvPr>
        </p:nvSpPr>
        <p:spPr bwMode="gray">
          <a:xfrm>
            <a:off x="0" y="2051390"/>
            <a:ext cx="12192000" cy="1825038"/>
          </a:xfrm>
          <a:solidFill>
            <a:schemeClr val="bg1">
              <a:lumMod val="95000"/>
            </a:schemeClr>
          </a:solidFill>
        </p:spPr>
        <p:txBody>
          <a:bodyPr>
            <a:normAutofit/>
          </a:bodyPr>
          <a:lstStyle>
            <a:lvl1pPr>
              <a:defRPr sz="600">
                <a:solidFill>
                  <a:schemeClr val="bg1"/>
                </a:solidFill>
              </a:defRPr>
            </a:lvl1pPr>
          </a:lstStyle>
          <a:p>
            <a:r>
              <a:rPr lang="de-DE"/>
              <a:t>.</a:t>
            </a:r>
          </a:p>
        </p:txBody>
      </p:sp>
      <p:sp>
        <p:nvSpPr>
          <p:cNvPr id="8" name="Textplatzhalter 10"/>
          <p:cNvSpPr>
            <a:spLocks noGrp="1"/>
          </p:cNvSpPr>
          <p:nvPr>
            <p:ph type="body" sz="quarter" idx="19" hasCustomPrompt="1"/>
          </p:nvPr>
        </p:nvSpPr>
        <p:spPr bwMode="gray">
          <a:xfrm>
            <a:off x="4379829" y="3255916"/>
            <a:ext cx="3427150" cy="62051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0000" tIns="36000" rIns="180000" bIns="36000" rtlCol="0" anchor="ctr">
            <a:noAutofit/>
          </a:bodyPr>
          <a:lstStyle>
            <a:lvl1pPr algn="ctr">
              <a:defRPr lang="de-DE" sz="2600" cap="all" baseline="0" dirty="0">
                <a:solidFill>
                  <a:schemeClr val="lt1"/>
                </a:solidFill>
                <a:latin typeface="+mn-lt"/>
                <a:ea typeface="+mn-ea"/>
                <a:cs typeface="+mn-cs"/>
              </a:defRPr>
            </a:lvl1pPr>
          </a:lstStyle>
          <a:p>
            <a:pPr lvl="0"/>
            <a:r>
              <a:rPr lang="de-DE"/>
              <a:t>Vielen Dank</a:t>
            </a:r>
          </a:p>
        </p:txBody>
      </p:sp>
      <p:sp>
        <p:nvSpPr>
          <p:cNvPr id="16" name="Textplatzhalter 15"/>
          <p:cNvSpPr>
            <a:spLocks noGrp="1"/>
          </p:cNvSpPr>
          <p:nvPr>
            <p:ph type="body" sz="quarter" idx="21" hasCustomPrompt="1"/>
          </p:nvPr>
        </p:nvSpPr>
        <p:spPr bwMode="gray">
          <a:xfrm>
            <a:off x="3694419" y="4058730"/>
            <a:ext cx="4803161" cy="307777"/>
          </a:xfrm>
        </p:spPr>
        <p:txBody>
          <a:bodyPr>
            <a:spAutoFit/>
          </a:bodyPr>
          <a:lstStyle>
            <a:lvl1pPr algn="ctr">
              <a:lnSpc>
                <a:spcPct val="100000"/>
              </a:lnSpc>
              <a:spcBef>
                <a:spcPts val="0"/>
              </a:spcBef>
              <a:defRPr sz="1400"/>
            </a:lvl1pPr>
            <a:lvl2pPr algn="ctr">
              <a:defRPr/>
            </a:lvl2pPr>
            <a:lvl3pPr algn="ctr">
              <a:defRPr/>
            </a:lvl3pPr>
            <a:lvl4pPr algn="ctr">
              <a:defRPr/>
            </a:lvl4pPr>
            <a:lvl5pPr algn="ctr">
              <a:defRPr/>
            </a:lvl5pPr>
          </a:lstStyle>
          <a:p>
            <a:pPr lvl="0"/>
            <a:r>
              <a:rPr lang="de-DE"/>
              <a:t>Adresse</a:t>
            </a:r>
          </a:p>
        </p:txBody>
      </p:sp>
      <p:sp>
        <p:nvSpPr>
          <p:cNvPr id="3" name="Textfeld 2"/>
          <p:cNvSpPr txBox="1"/>
          <p:nvPr userDrawn="1"/>
        </p:nvSpPr>
        <p:spPr bwMode="gray">
          <a:xfrm>
            <a:off x="5072324" y="5075437"/>
            <a:ext cx="2047352" cy="30575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vert="horz" wrap="square" lIns="180000" tIns="36000" rIns="180000" bIns="36000" rtlCol="0" anchor="ctr">
            <a:noAutofit/>
          </a:bodyPr>
          <a:lstStyle>
            <a:lvl1pPr lvl="0" indent="0" algn="ctr">
              <a:lnSpc>
                <a:spcPct val="120000"/>
              </a:lnSpc>
              <a:spcBef>
                <a:spcPts val="600"/>
              </a:spcBef>
              <a:buClr>
                <a:schemeClr val="tx1"/>
              </a:buClr>
              <a:buSzPct val="100000"/>
              <a:buFont typeface="Symbol" panose="05050102010706020507" pitchFamily="18" charset="2"/>
              <a:buNone/>
              <a:tabLst/>
              <a:defRPr sz="1400" b="1" cap="none" baseline="0"/>
            </a:lvl1pPr>
            <a:lvl2pPr marL="222250" indent="-222250">
              <a:lnSpc>
                <a:spcPct val="120000"/>
              </a:lnSpc>
              <a:spcBef>
                <a:spcPts val="600"/>
              </a:spcBef>
              <a:buClrTx/>
              <a:buSzPct val="100000"/>
              <a:buFont typeface="Wingdings" panose="05000000000000000000" pitchFamily="2" charset="2"/>
              <a:buChar char=""/>
              <a:tabLst/>
              <a:defRPr sz="1600"/>
            </a:lvl2pPr>
            <a:lvl3pPr marL="506413" indent="-285750">
              <a:lnSpc>
                <a:spcPct val="120000"/>
              </a:lnSpc>
              <a:spcBef>
                <a:spcPts val="600"/>
              </a:spcBef>
              <a:buClrTx/>
              <a:buSzPct val="100000"/>
              <a:buFont typeface="Wingdings 3" panose="05040102010807070707" pitchFamily="18" charset="2"/>
              <a:buChar char="Ú"/>
              <a:tabLst/>
              <a:defRPr lang="de-DE" sz="1600" dirty="0"/>
            </a:lvl3pPr>
            <a:lvl4pPr marL="661988" indent="0">
              <a:lnSpc>
                <a:spcPct val="100000"/>
              </a:lnSpc>
              <a:spcBef>
                <a:spcPts val="600"/>
              </a:spcBef>
              <a:buClr>
                <a:schemeClr val="tx1"/>
              </a:buClr>
              <a:buFont typeface="Symbol" panose="05050102010706020507" pitchFamily="18" charset="2"/>
              <a:buNone/>
              <a:defRPr sz="1200"/>
            </a:lvl4pPr>
            <a:lvl5pPr marL="655638" indent="-176213">
              <a:spcBef>
                <a:spcPct val="20000"/>
              </a:spcBef>
              <a:buFont typeface="Arial"/>
              <a:buChar char="»"/>
              <a:defRPr sz="1800"/>
            </a:lvl5pPr>
            <a:lvl6pPr marL="3352716" indent="-304792">
              <a:spcBef>
                <a:spcPct val="20000"/>
              </a:spcBef>
              <a:buFont typeface="Arial"/>
              <a:buChar char="•"/>
              <a:defRPr sz="2667"/>
            </a:lvl6pPr>
            <a:lvl7pPr marL="3962301" indent="-304792">
              <a:spcBef>
                <a:spcPct val="20000"/>
              </a:spcBef>
              <a:buFont typeface="Arial"/>
              <a:buChar char="•"/>
              <a:defRPr sz="2667"/>
            </a:lvl7pPr>
            <a:lvl8pPr marL="4571886" indent="-304792">
              <a:spcBef>
                <a:spcPct val="20000"/>
              </a:spcBef>
              <a:buFont typeface="Arial"/>
              <a:buChar char="•"/>
              <a:defRPr sz="2667"/>
            </a:lvl8pPr>
            <a:lvl9pPr marL="5181470" indent="-304792">
              <a:spcBef>
                <a:spcPct val="20000"/>
              </a:spcBef>
              <a:buFont typeface="Arial"/>
              <a:buChar char="•"/>
              <a:defRPr sz="2667"/>
            </a:lvl9pPr>
          </a:lstStyle>
          <a:p>
            <a:pPr lvl="0"/>
            <a:endParaRPr lang="de-DE"/>
          </a:p>
        </p:txBody>
      </p:sp>
      <p:sp>
        <p:nvSpPr>
          <p:cNvPr id="6" name="Textfeld 5"/>
          <p:cNvSpPr txBox="1"/>
          <p:nvPr userDrawn="1"/>
        </p:nvSpPr>
        <p:spPr bwMode="gray">
          <a:xfrm>
            <a:off x="4795520" y="5080953"/>
            <a:ext cx="2631440" cy="3002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horz" wrap="square" lIns="180000" tIns="36000" rIns="180000" bIns="36000" rtlCol="0" anchor="ctr">
            <a:noAutofit/>
          </a:bodyPr>
          <a:lstStyle>
            <a:lvl1pPr lvl="0" indent="0" algn="ctr">
              <a:lnSpc>
                <a:spcPct val="120000"/>
              </a:lnSpc>
              <a:spcBef>
                <a:spcPts val="600"/>
              </a:spcBef>
              <a:buClr>
                <a:schemeClr val="tx1"/>
              </a:buClr>
              <a:buSzPct val="100000"/>
              <a:buFont typeface="Symbol" panose="05050102010706020507" pitchFamily="18" charset="2"/>
              <a:buNone/>
              <a:tabLst/>
              <a:defRPr sz="1400" b="1" cap="none" baseline="0"/>
            </a:lvl1pPr>
            <a:lvl2pPr marL="222250" indent="-222250">
              <a:lnSpc>
                <a:spcPct val="120000"/>
              </a:lnSpc>
              <a:spcBef>
                <a:spcPts val="600"/>
              </a:spcBef>
              <a:buClrTx/>
              <a:buSzPct val="100000"/>
              <a:buFont typeface="Wingdings" panose="05000000000000000000" pitchFamily="2" charset="2"/>
              <a:buChar char=""/>
              <a:tabLst/>
              <a:defRPr sz="1600"/>
            </a:lvl2pPr>
            <a:lvl3pPr marL="506413" indent="-285750">
              <a:lnSpc>
                <a:spcPct val="120000"/>
              </a:lnSpc>
              <a:spcBef>
                <a:spcPts val="600"/>
              </a:spcBef>
              <a:buClrTx/>
              <a:buSzPct val="100000"/>
              <a:buFont typeface="Wingdings 3" panose="05040102010807070707" pitchFamily="18" charset="2"/>
              <a:buChar char="Ú"/>
              <a:tabLst/>
              <a:defRPr lang="de-DE" sz="1600" dirty="0"/>
            </a:lvl3pPr>
            <a:lvl4pPr marL="661988" indent="0">
              <a:lnSpc>
                <a:spcPct val="100000"/>
              </a:lnSpc>
              <a:spcBef>
                <a:spcPts val="600"/>
              </a:spcBef>
              <a:buClr>
                <a:schemeClr val="tx1"/>
              </a:buClr>
              <a:buFont typeface="Symbol" panose="05050102010706020507" pitchFamily="18" charset="2"/>
              <a:buNone/>
              <a:defRPr sz="1200"/>
            </a:lvl4pPr>
            <a:lvl5pPr marL="655638" indent="-176213">
              <a:spcBef>
                <a:spcPct val="20000"/>
              </a:spcBef>
              <a:buFont typeface="Arial"/>
              <a:buChar char="»"/>
              <a:defRPr sz="1800"/>
            </a:lvl5pPr>
            <a:lvl6pPr marL="3352716" indent="-304792">
              <a:spcBef>
                <a:spcPct val="20000"/>
              </a:spcBef>
              <a:buFont typeface="Arial"/>
              <a:buChar char="•"/>
              <a:defRPr sz="2667"/>
            </a:lvl6pPr>
            <a:lvl7pPr marL="3962301" indent="-304792">
              <a:spcBef>
                <a:spcPct val="20000"/>
              </a:spcBef>
              <a:buFont typeface="Arial"/>
              <a:buChar char="•"/>
              <a:defRPr sz="2667"/>
            </a:lvl7pPr>
            <a:lvl8pPr marL="4571886" indent="-304792">
              <a:spcBef>
                <a:spcPct val="20000"/>
              </a:spcBef>
              <a:buFont typeface="Arial"/>
              <a:buChar char="•"/>
              <a:defRPr sz="2667"/>
            </a:lvl8pPr>
            <a:lvl9pPr marL="5181470" indent="-304792">
              <a:spcBef>
                <a:spcPct val="20000"/>
              </a:spcBef>
              <a:buFont typeface="Arial"/>
              <a:buChar char="•"/>
              <a:defRPr sz="2667"/>
            </a:lvl9pPr>
          </a:lstStyle>
          <a:p>
            <a:pPr lvl="0"/>
            <a:r>
              <a:rPr lang="de-DE" err="1"/>
              <a:t>www.teckentrup.co.uk</a:t>
            </a:r>
            <a:endParaRPr lang="de-DE"/>
          </a:p>
        </p:txBody>
      </p:sp>
    </p:spTree>
    <p:extLst>
      <p:ext uri="{BB962C8B-B14F-4D97-AF65-F5344CB8AC3E}">
        <p14:creationId xmlns:p14="http://schemas.microsoft.com/office/powerpoint/2010/main" val="46849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1"/>
      </p:bgRef>
    </p:bg>
    <p:spTree>
      <p:nvGrpSpPr>
        <p:cNvPr id="1" name=""/>
        <p:cNvGrpSpPr/>
        <p:nvPr/>
      </p:nvGrpSpPr>
      <p:grpSpPr>
        <a:xfrm>
          <a:off x="0" y="0"/>
          <a:ext cx="0" cy="0"/>
          <a:chOff x="0" y="0"/>
          <a:chExt cx="0" cy="0"/>
        </a:xfrm>
      </p:grpSpPr>
      <p:sp>
        <p:nvSpPr>
          <p:cNvPr id="21" name="Bildplatzhalter 20"/>
          <p:cNvSpPr>
            <a:spLocks noGrp="1"/>
          </p:cNvSpPr>
          <p:nvPr>
            <p:ph type="pic" sz="quarter" idx="13" hasCustomPrompt="1"/>
          </p:nvPr>
        </p:nvSpPr>
        <p:spPr bwMode="gray">
          <a:xfrm>
            <a:off x="407988" y="307488"/>
            <a:ext cx="3807734" cy="4935875"/>
          </a:xfrm>
          <a:custGeom>
            <a:avLst/>
            <a:gdLst>
              <a:gd name="connsiteX0" fmla="*/ 0 w 3794400"/>
              <a:gd name="connsiteY0" fmla="*/ 0 h 4935875"/>
              <a:gd name="connsiteX1" fmla="*/ 1448559 w 3794400"/>
              <a:gd name="connsiteY1" fmla="*/ 0 h 4935875"/>
              <a:gd name="connsiteX2" fmla="*/ 1448559 w 3794400"/>
              <a:gd name="connsiteY2" fmla="*/ 398800 h 4935875"/>
              <a:gd name="connsiteX3" fmla="*/ 3794400 w 3794400"/>
              <a:gd name="connsiteY3" fmla="*/ 398800 h 4935875"/>
              <a:gd name="connsiteX4" fmla="*/ 3794400 w 3794400"/>
              <a:gd name="connsiteY4" fmla="*/ 4935875 h 4935875"/>
              <a:gd name="connsiteX5" fmla="*/ 0 w 3794400"/>
              <a:gd name="connsiteY5" fmla="*/ 4935875 h 493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94400" h="4935875">
                <a:moveTo>
                  <a:pt x="0" y="0"/>
                </a:moveTo>
                <a:lnTo>
                  <a:pt x="1448559" y="0"/>
                </a:lnTo>
                <a:lnTo>
                  <a:pt x="1448559" y="398800"/>
                </a:lnTo>
                <a:lnTo>
                  <a:pt x="3794400" y="398800"/>
                </a:lnTo>
                <a:lnTo>
                  <a:pt x="3794400" y="4935875"/>
                </a:lnTo>
                <a:lnTo>
                  <a:pt x="0" y="4935875"/>
                </a:lnTo>
                <a:close/>
              </a:path>
            </a:pathLst>
          </a:custGeom>
          <a:solidFill>
            <a:schemeClr val="bg1">
              <a:lumMod val="95000"/>
            </a:schemeClr>
          </a:solidFill>
        </p:spPr>
        <p:txBody>
          <a:bodyPr wrap="square">
            <a:noAutofit/>
          </a:bodyPr>
          <a:lstStyle>
            <a:lvl1pPr>
              <a:defRPr sz="600">
                <a:solidFill>
                  <a:schemeClr val="accent3"/>
                </a:solidFill>
              </a:defRPr>
            </a:lvl1pPr>
          </a:lstStyle>
          <a:p>
            <a:r>
              <a:rPr lang="de-DE"/>
              <a:t>.</a:t>
            </a:r>
          </a:p>
        </p:txBody>
      </p:sp>
      <p:cxnSp>
        <p:nvCxnSpPr>
          <p:cNvPr id="17" name="Gerader Verbinder 16"/>
          <p:cNvCxnSpPr>
            <a:endCxn id="21" idx="4"/>
          </p:cNvCxnSpPr>
          <p:nvPr userDrawn="1"/>
        </p:nvCxnSpPr>
        <p:spPr bwMode="gray">
          <a:xfrm flipH="1">
            <a:off x="4215722" y="307488"/>
            <a:ext cx="14541" cy="4935875"/>
          </a:xfrm>
          <a:prstGeom prst="line">
            <a:avLst/>
          </a:prstGeom>
          <a:ln w="19050">
            <a:solidFill>
              <a:schemeClr val="tx1"/>
            </a:solidFill>
            <a:prstDash val="soli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Grafik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gray">
          <a:xfrm>
            <a:off x="1860780" y="307488"/>
            <a:ext cx="2369483" cy="403619"/>
          </a:xfrm>
          <a:prstGeom prst="rect">
            <a:avLst/>
          </a:prstGeom>
        </p:spPr>
      </p:pic>
    </p:spTree>
    <p:extLst>
      <p:ext uri="{BB962C8B-B14F-4D97-AF65-F5344CB8AC3E}">
        <p14:creationId xmlns:p14="http://schemas.microsoft.com/office/powerpoint/2010/main" val="371952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49AAEB-4EB8-034A-A341-C9A5AA8E54E8}" type="datetimeFigureOut">
              <a:rPr lang="en-US" smtClean="0"/>
              <a:t>10/11/19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EE613C-5E30-154C-BFF1-79DA6AD922B8}" type="slidenum">
              <a:rPr lang="en-US" smtClean="0"/>
              <a:t>‹#›</a:t>
            </a:fld>
            <a:endParaRPr lang="en-US"/>
          </a:p>
        </p:txBody>
      </p:sp>
    </p:spTree>
    <p:extLst>
      <p:ext uri="{BB962C8B-B14F-4D97-AF65-F5344CB8AC3E}">
        <p14:creationId xmlns:p14="http://schemas.microsoft.com/office/powerpoint/2010/main" val="291172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hne Sub">
    <p:bg bwMode="gray">
      <p:bgRef idx="1001">
        <a:schemeClr val="bg1"/>
      </p:bgRef>
    </p:bg>
    <p:spTree>
      <p:nvGrpSpPr>
        <p:cNvPr id="1" name=""/>
        <p:cNvGrpSpPr/>
        <p:nvPr/>
      </p:nvGrpSpPr>
      <p:grpSpPr>
        <a:xfrm>
          <a:off x="0" y="0"/>
          <a:ext cx="0" cy="0"/>
          <a:chOff x="0" y="0"/>
          <a:chExt cx="0" cy="0"/>
        </a:xfrm>
      </p:grpSpPr>
      <p:sp>
        <p:nvSpPr>
          <p:cNvPr id="11" name="Foliennummernplatzhalter 10"/>
          <p:cNvSpPr>
            <a:spLocks noGrp="1"/>
          </p:cNvSpPr>
          <p:nvPr>
            <p:ph type="sldNum" sz="quarter" idx="33"/>
          </p:nvPr>
        </p:nvSpPr>
        <p:spPr bwMode="gray"/>
        <p:txBody>
          <a:bodyPr/>
          <a:lstStyle/>
          <a:p>
            <a:fld id="{FCEB0F34-BB6E-E94A-9CCE-E54518D97C46}" type="slidenum">
              <a:rPr lang="en-US" smtClean="0"/>
              <a:pPr/>
              <a:t>‹#›</a:t>
            </a:fld>
            <a:r>
              <a:rPr lang="en-US"/>
              <a:t> </a:t>
            </a:r>
            <a:endParaRPr lang="en-US" b="0"/>
          </a:p>
        </p:txBody>
      </p:sp>
      <p:sp>
        <p:nvSpPr>
          <p:cNvPr id="19" name="Titel 18"/>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quarter" idx="34"/>
          </p:nvPr>
        </p:nvSpPr>
        <p:spPr>
          <a:xfrm>
            <a:off x="319578" y="954718"/>
            <a:ext cx="8587885" cy="4356100"/>
          </a:xfrm>
        </p:spPr>
        <p:txBody>
          <a:bodyPr/>
          <a:lstStyle/>
          <a:p>
            <a:pPr lvl="0"/>
            <a:r>
              <a:rPr lang="de-DE"/>
              <a:t>Textmasterformat bearbeiten</a:t>
            </a:r>
          </a:p>
          <a:p>
            <a:pPr lvl="1"/>
            <a:r>
              <a:rPr lang="de-DE"/>
              <a:t>Zweite Ebene</a:t>
            </a:r>
          </a:p>
          <a:p>
            <a:pPr lvl="2"/>
            <a:r>
              <a:rPr lang="de-DE"/>
              <a:t>Dritte Ebene</a:t>
            </a:r>
          </a:p>
        </p:txBody>
      </p:sp>
    </p:spTree>
    <p:extLst>
      <p:ext uri="{BB962C8B-B14F-4D97-AF65-F5344CB8AC3E}">
        <p14:creationId xmlns:p14="http://schemas.microsoft.com/office/powerpoint/2010/main" val="2819531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mit Sub">
    <p:bg bwMode="gray">
      <p:bgRef idx="1001">
        <a:schemeClr val="bg1"/>
      </p:bgRef>
    </p:bg>
    <p:spTree>
      <p:nvGrpSpPr>
        <p:cNvPr id="1" name=""/>
        <p:cNvGrpSpPr/>
        <p:nvPr/>
      </p:nvGrpSpPr>
      <p:grpSpPr>
        <a:xfrm>
          <a:off x="0" y="0"/>
          <a:ext cx="0" cy="0"/>
          <a:chOff x="0" y="0"/>
          <a:chExt cx="0" cy="0"/>
        </a:xfrm>
      </p:grpSpPr>
      <p:sp>
        <p:nvSpPr>
          <p:cNvPr id="11" name="Foliennummernplatzhalter 10"/>
          <p:cNvSpPr>
            <a:spLocks noGrp="1"/>
          </p:cNvSpPr>
          <p:nvPr>
            <p:ph type="sldNum" sz="quarter" idx="33"/>
          </p:nvPr>
        </p:nvSpPr>
        <p:spPr bwMode="gray"/>
        <p:txBody>
          <a:bodyPr/>
          <a:lstStyle/>
          <a:p>
            <a:fld id="{FCEB0F34-BB6E-E94A-9CCE-E54518D97C46}" type="slidenum">
              <a:rPr lang="en-US" smtClean="0"/>
              <a:pPr/>
              <a:t>‹#›</a:t>
            </a:fld>
            <a:r>
              <a:rPr lang="en-US"/>
              <a:t> </a:t>
            </a:r>
            <a:endParaRPr lang="en-US" b="0"/>
          </a:p>
        </p:txBody>
      </p:sp>
      <p:sp>
        <p:nvSpPr>
          <p:cNvPr id="5" name="Textplatzhalter 4"/>
          <p:cNvSpPr>
            <a:spLocks noGrp="1"/>
          </p:cNvSpPr>
          <p:nvPr>
            <p:ph type="body" sz="quarter" idx="34"/>
          </p:nvPr>
        </p:nvSpPr>
        <p:spPr bwMode="gray">
          <a:xfrm>
            <a:off x="314496" y="1113678"/>
            <a:ext cx="8323478" cy="4032250"/>
          </a:xfrm>
        </p:spPr>
        <p:txBody>
          <a:bodyPr>
            <a:noAutofit/>
          </a:bodyPr>
          <a:lstStyle>
            <a:lvl1pPr>
              <a:defRPr sz="1600"/>
            </a:lvl1pPr>
            <a:lvl2pPr>
              <a:defRPr sz="1600"/>
            </a:lvl2pPr>
            <a:lvl3pPr>
              <a:defRPr sz="1600"/>
            </a:lvl3pPr>
          </a:lstStyle>
          <a:p>
            <a:pPr lvl="0"/>
            <a:r>
              <a:rPr lang="de-DE"/>
              <a:t>Textmasterformat bearbeiten</a:t>
            </a:r>
          </a:p>
          <a:p>
            <a:pPr lvl="1"/>
            <a:r>
              <a:rPr lang="de-DE"/>
              <a:t>Zweite Ebene</a:t>
            </a:r>
          </a:p>
          <a:p>
            <a:pPr lvl="2"/>
            <a:r>
              <a:rPr lang="de-DE"/>
              <a:t>Dritte Ebene</a:t>
            </a:r>
          </a:p>
        </p:txBody>
      </p:sp>
      <p:sp>
        <p:nvSpPr>
          <p:cNvPr id="6" name="Textplatzhalter 14"/>
          <p:cNvSpPr>
            <a:spLocks noGrp="1"/>
          </p:cNvSpPr>
          <p:nvPr>
            <p:ph type="body" sz="quarter" idx="14" hasCustomPrompt="1"/>
          </p:nvPr>
        </p:nvSpPr>
        <p:spPr bwMode="gray">
          <a:xfrm>
            <a:off x="319581" y="687041"/>
            <a:ext cx="11464429" cy="276999"/>
          </a:xfrm>
        </p:spPr>
        <p:txBody>
          <a:bodyPr wrap="square" tIns="0" bIns="0" anchor="t" anchorCtr="0">
            <a:spAutoFit/>
          </a:bodyPr>
          <a:lstStyle>
            <a:lvl1pPr>
              <a:lnSpc>
                <a:spcPct val="100000"/>
              </a:lnSpc>
              <a:spcBef>
                <a:spcPts val="0"/>
              </a:spcBef>
              <a:defRPr sz="1800" b="0" baseline="0"/>
            </a:lvl1pPr>
          </a:lstStyle>
          <a:p>
            <a:pPr lvl="0"/>
            <a:r>
              <a:rPr lang="de-DE"/>
              <a:t>Dies ist eine </a:t>
            </a:r>
            <a:r>
              <a:rPr lang="de-DE" err="1"/>
              <a:t>Subline</a:t>
            </a:r>
            <a:endParaRPr lang="de-DE"/>
          </a:p>
        </p:txBody>
      </p:sp>
      <p:sp>
        <p:nvSpPr>
          <p:cNvPr id="18" name="Titel 17"/>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17212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zweispaltig ohne Sub">
    <p:bg bwMode="gray">
      <p:bgRef idx="1001">
        <a:schemeClr val="bg1"/>
      </p:bgRef>
    </p:bg>
    <p:spTree>
      <p:nvGrpSpPr>
        <p:cNvPr id="1" name=""/>
        <p:cNvGrpSpPr/>
        <p:nvPr/>
      </p:nvGrpSpPr>
      <p:grpSpPr>
        <a:xfrm>
          <a:off x="0" y="0"/>
          <a:ext cx="0" cy="0"/>
          <a:chOff x="0" y="0"/>
          <a:chExt cx="0" cy="0"/>
        </a:xfrm>
      </p:grpSpPr>
      <p:sp>
        <p:nvSpPr>
          <p:cNvPr id="11" name="Foliennummernplatzhalter 10"/>
          <p:cNvSpPr>
            <a:spLocks noGrp="1"/>
          </p:cNvSpPr>
          <p:nvPr>
            <p:ph type="sldNum" sz="quarter" idx="33"/>
          </p:nvPr>
        </p:nvSpPr>
        <p:spPr bwMode="gray"/>
        <p:txBody>
          <a:bodyPr/>
          <a:lstStyle/>
          <a:p>
            <a:fld id="{FCEB0F34-BB6E-E94A-9CCE-E54518D97C46}" type="slidenum">
              <a:rPr lang="en-US" smtClean="0"/>
              <a:pPr/>
              <a:t>‹#›</a:t>
            </a:fld>
            <a:r>
              <a:rPr lang="en-US"/>
              <a:t> </a:t>
            </a:r>
            <a:endParaRPr lang="en-US" b="0"/>
          </a:p>
        </p:txBody>
      </p:sp>
      <p:sp>
        <p:nvSpPr>
          <p:cNvPr id="5" name="Textplatzhalter 4"/>
          <p:cNvSpPr>
            <a:spLocks noGrp="1"/>
          </p:cNvSpPr>
          <p:nvPr>
            <p:ph type="body" sz="quarter" idx="34"/>
          </p:nvPr>
        </p:nvSpPr>
        <p:spPr bwMode="gray">
          <a:xfrm>
            <a:off x="313200" y="947223"/>
            <a:ext cx="5489155" cy="4356100"/>
          </a:xfrm>
        </p:spPr>
        <p:txBody>
          <a:bodyPr>
            <a:noAutofit/>
          </a:bodyPr>
          <a:lstStyle>
            <a:lvl1pPr>
              <a:defRPr sz="1600"/>
            </a:lvl1pPr>
            <a:lvl2pPr>
              <a:defRPr sz="1600"/>
            </a:lvl2pPr>
            <a:lvl3pPr>
              <a:defRPr sz="1600"/>
            </a:lvl3pPr>
          </a:lstStyle>
          <a:p>
            <a:pPr lvl="0"/>
            <a:r>
              <a:rPr lang="de-DE"/>
              <a:t>Textmasterformat bearbeiten</a:t>
            </a:r>
          </a:p>
          <a:p>
            <a:pPr lvl="1"/>
            <a:r>
              <a:rPr lang="de-DE"/>
              <a:t>Zweite Ebene</a:t>
            </a:r>
          </a:p>
          <a:p>
            <a:pPr lvl="2"/>
            <a:r>
              <a:rPr lang="de-DE"/>
              <a:t>Dritte Ebene</a:t>
            </a:r>
          </a:p>
        </p:txBody>
      </p:sp>
      <p:sp>
        <p:nvSpPr>
          <p:cNvPr id="6" name="Textplatzhalter 4"/>
          <p:cNvSpPr>
            <a:spLocks noGrp="1"/>
          </p:cNvSpPr>
          <p:nvPr>
            <p:ph type="body" sz="quarter" idx="35"/>
          </p:nvPr>
        </p:nvSpPr>
        <p:spPr bwMode="gray">
          <a:xfrm>
            <a:off x="6302348" y="954718"/>
            <a:ext cx="5489155" cy="4356100"/>
          </a:xfrm>
        </p:spPr>
        <p:txBody>
          <a:bodyPr>
            <a:noAutofit/>
          </a:bodyPr>
          <a:lstStyle>
            <a:lvl1pPr>
              <a:defRPr sz="1600"/>
            </a:lvl1pPr>
            <a:lvl2pPr>
              <a:defRPr sz="1600"/>
            </a:lvl2pPr>
            <a:lvl3pPr>
              <a:defRPr sz="1600"/>
            </a:lvl3pPr>
          </a:lstStyle>
          <a:p>
            <a:pPr lvl="0"/>
            <a:r>
              <a:rPr lang="de-DE"/>
              <a:t>Textmasterformat bearbeiten</a:t>
            </a:r>
          </a:p>
          <a:p>
            <a:pPr lvl="1"/>
            <a:r>
              <a:rPr lang="de-DE"/>
              <a:t>Zweite Ebene</a:t>
            </a:r>
          </a:p>
          <a:p>
            <a:pPr lvl="2"/>
            <a:r>
              <a:rPr lang="de-DE"/>
              <a:t>Dritte Ebene</a:t>
            </a:r>
          </a:p>
        </p:txBody>
      </p:sp>
      <p:sp>
        <p:nvSpPr>
          <p:cNvPr id="8" name="Titel 7"/>
          <p:cNvSpPr>
            <a:spLocks noGrp="1"/>
          </p:cNvSpPr>
          <p:nvPr>
            <p:ph type="title"/>
          </p:nvPr>
        </p:nvSpPr>
        <p:spPr>
          <a:xfrm flipH="1">
            <a:off x="319578" y="303505"/>
            <a:ext cx="11464417" cy="371475"/>
          </a:xfrm>
        </p:spPr>
        <p:txBody>
          <a:bodyPr/>
          <a:lstStyle/>
          <a:p>
            <a:r>
              <a:rPr lang="de-DE"/>
              <a:t>Titelmasterformat durch Klicken bearbeiten</a:t>
            </a:r>
          </a:p>
        </p:txBody>
      </p:sp>
    </p:spTree>
    <p:extLst>
      <p:ext uri="{BB962C8B-B14F-4D97-AF65-F5344CB8AC3E}">
        <p14:creationId xmlns:p14="http://schemas.microsoft.com/office/powerpoint/2010/main" val="301190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zweispaltig mit Sub">
    <p:bg bwMode="gray">
      <p:bgRef idx="1001">
        <a:schemeClr val="bg1"/>
      </p:bgRef>
    </p:bg>
    <p:spTree>
      <p:nvGrpSpPr>
        <p:cNvPr id="1" name=""/>
        <p:cNvGrpSpPr/>
        <p:nvPr/>
      </p:nvGrpSpPr>
      <p:grpSpPr>
        <a:xfrm>
          <a:off x="0" y="0"/>
          <a:ext cx="0" cy="0"/>
          <a:chOff x="0" y="0"/>
          <a:chExt cx="0" cy="0"/>
        </a:xfrm>
      </p:grpSpPr>
      <p:sp>
        <p:nvSpPr>
          <p:cNvPr id="11" name="Foliennummernplatzhalter 10"/>
          <p:cNvSpPr>
            <a:spLocks noGrp="1"/>
          </p:cNvSpPr>
          <p:nvPr>
            <p:ph type="sldNum" sz="quarter" idx="33"/>
          </p:nvPr>
        </p:nvSpPr>
        <p:spPr bwMode="gray"/>
        <p:txBody>
          <a:bodyPr/>
          <a:lstStyle/>
          <a:p>
            <a:fld id="{FCEB0F34-BB6E-E94A-9CCE-E54518D97C46}" type="slidenum">
              <a:rPr lang="en-US" smtClean="0"/>
              <a:pPr/>
              <a:t>‹#›</a:t>
            </a:fld>
            <a:r>
              <a:rPr lang="en-US"/>
              <a:t> </a:t>
            </a:r>
            <a:endParaRPr lang="en-US" b="0"/>
          </a:p>
        </p:txBody>
      </p:sp>
      <p:sp>
        <p:nvSpPr>
          <p:cNvPr id="10" name="Textplatzhalter 4"/>
          <p:cNvSpPr>
            <a:spLocks noGrp="1"/>
          </p:cNvSpPr>
          <p:nvPr>
            <p:ph type="body" sz="quarter" idx="34" hasCustomPrompt="1"/>
          </p:nvPr>
        </p:nvSpPr>
        <p:spPr bwMode="gray">
          <a:xfrm>
            <a:off x="313200" y="1525903"/>
            <a:ext cx="5489152" cy="4032250"/>
          </a:xfrm>
        </p:spPr>
        <p:txBody>
          <a:bodyPr>
            <a:noAutofit/>
          </a:bodyPr>
          <a:lstStyle>
            <a:lvl1pPr>
              <a:defRPr sz="1600"/>
            </a:lvl1pPr>
            <a:lvl2pPr>
              <a:defRPr sz="1600"/>
            </a:lvl2pPr>
            <a:lvl3pPr>
              <a:defRPr sz="1600"/>
            </a:lvl3pPr>
          </a:lstStyle>
          <a:p>
            <a:pPr lvl="0"/>
            <a:r>
              <a:rPr lang="de-DE"/>
              <a:t>Formatvorlagen des Textmasters bearbeiten </a:t>
            </a:r>
          </a:p>
          <a:p>
            <a:pPr lvl="1"/>
            <a:r>
              <a:rPr lang="de-DE"/>
              <a:t>Zweite Ebene</a:t>
            </a:r>
          </a:p>
          <a:p>
            <a:pPr lvl="2"/>
            <a:r>
              <a:rPr lang="de-DE"/>
              <a:t>Dritte Ebene</a:t>
            </a:r>
          </a:p>
        </p:txBody>
      </p:sp>
      <p:sp>
        <p:nvSpPr>
          <p:cNvPr id="12" name="Textplatzhalter 4"/>
          <p:cNvSpPr>
            <a:spLocks noGrp="1"/>
          </p:cNvSpPr>
          <p:nvPr>
            <p:ph type="body" sz="quarter" idx="35"/>
          </p:nvPr>
        </p:nvSpPr>
        <p:spPr bwMode="gray">
          <a:xfrm>
            <a:off x="6302348" y="1525903"/>
            <a:ext cx="5489155" cy="4032250"/>
          </a:xfrm>
        </p:spPr>
        <p:txBody>
          <a:bodyPr>
            <a:noAutofit/>
          </a:bodyPr>
          <a:lstStyle>
            <a:lvl1pPr>
              <a:defRPr sz="1600"/>
            </a:lvl1pPr>
            <a:lvl2pPr>
              <a:defRPr sz="1600"/>
            </a:lvl2pPr>
            <a:lvl3pPr>
              <a:defRPr sz="1600"/>
            </a:lvl3pPr>
          </a:lstStyle>
          <a:p>
            <a:pPr lvl="0"/>
            <a:r>
              <a:rPr lang="de-DE"/>
              <a:t>Textmasterformat bearbeiten</a:t>
            </a:r>
          </a:p>
          <a:p>
            <a:pPr lvl="1"/>
            <a:r>
              <a:rPr lang="de-DE"/>
              <a:t>Zweite Ebene</a:t>
            </a:r>
          </a:p>
          <a:p>
            <a:pPr lvl="2"/>
            <a:r>
              <a:rPr lang="de-DE"/>
              <a:t>Dritte Ebene</a:t>
            </a:r>
          </a:p>
        </p:txBody>
      </p:sp>
      <p:sp>
        <p:nvSpPr>
          <p:cNvPr id="13" name="Textplatzhalter 14"/>
          <p:cNvSpPr>
            <a:spLocks noGrp="1"/>
          </p:cNvSpPr>
          <p:nvPr>
            <p:ph type="body" sz="quarter" idx="14" hasCustomPrompt="1"/>
          </p:nvPr>
        </p:nvSpPr>
        <p:spPr bwMode="gray">
          <a:xfrm>
            <a:off x="319581" y="687041"/>
            <a:ext cx="11464429" cy="276999"/>
          </a:xfrm>
        </p:spPr>
        <p:txBody>
          <a:bodyPr wrap="square" tIns="0" bIns="0" anchor="t" anchorCtr="0">
            <a:spAutoFit/>
          </a:bodyPr>
          <a:lstStyle>
            <a:lvl1pPr>
              <a:lnSpc>
                <a:spcPct val="100000"/>
              </a:lnSpc>
              <a:spcBef>
                <a:spcPts val="0"/>
              </a:spcBef>
              <a:defRPr sz="1800" b="0" baseline="0"/>
            </a:lvl1pPr>
          </a:lstStyle>
          <a:p>
            <a:pPr lvl="0"/>
            <a:r>
              <a:rPr lang="de-DE"/>
              <a:t>Dies ist eine </a:t>
            </a:r>
            <a:r>
              <a:rPr lang="de-DE" err="1"/>
              <a:t>Subline</a:t>
            </a:r>
            <a:endParaRPr lang="de-DE"/>
          </a:p>
        </p:txBody>
      </p:sp>
      <p:sp>
        <p:nvSpPr>
          <p:cNvPr id="4" name="Titel 3"/>
          <p:cNvSpPr>
            <a:spLocks noGrp="1"/>
          </p:cNvSpPr>
          <p:nvPr>
            <p:ph type="title"/>
          </p:nvPr>
        </p:nvSpPr>
        <p:spPr>
          <a:xfrm flipH="1">
            <a:off x="319578" y="303505"/>
            <a:ext cx="11464417" cy="371475"/>
          </a:xfrm>
        </p:spPr>
        <p:txBody>
          <a:bodyPr/>
          <a:lstStyle/>
          <a:p>
            <a:r>
              <a:rPr lang="de-DE"/>
              <a:t>Titelmasterformat durch Klicken bearbeiten</a:t>
            </a:r>
          </a:p>
        </p:txBody>
      </p:sp>
    </p:spTree>
    <p:extLst>
      <p:ext uri="{BB962C8B-B14F-4D97-AF65-F5344CB8AC3E}">
        <p14:creationId xmlns:p14="http://schemas.microsoft.com/office/powerpoint/2010/main" val="423753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einpaltig ohne Sub">
    <p:bg bwMode="gray">
      <p:bgRef idx="1001">
        <a:schemeClr val="bg1"/>
      </p:bgRef>
    </p:bg>
    <p:spTree>
      <p:nvGrpSpPr>
        <p:cNvPr id="1" name=""/>
        <p:cNvGrpSpPr/>
        <p:nvPr/>
      </p:nvGrpSpPr>
      <p:grpSpPr>
        <a:xfrm>
          <a:off x="0" y="0"/>
          <a:ext cx="0" cy="0"/>
          <a:chOff x="0" y="0"/>
          <a:chExt cx="0" cy="0"/>
        </a:xfrm>
      </p:grpSpPr>
      <p:sp>
        <p:nvSpPr>
          <p:cNvPr id="11" name="Foliennummernplatzhalter 10"/>
          <p:cNvSpPr>
            <a:spLocks noGrp="1"/>
          </p:cNvSpPr>
          <p:nvPr>
            <p:ph type="sldNum" sz="quarter" idx="33"/>
          </p:nvPr>
        </p:nvSpPr>
        <p:spPr bwMode="gray"/>
        <p:txBody>
          <a:bodyPr/>
          <a:lstStyle/>
          <a:p>
            <a:fld id="{FCEB0F34-BB6E-E94A-9CCE-E54518D97C46}" type="slidenum">
              <a:rPr lang="en-US" smtClean="0"/>
              <a:pPr/>
              <a:t>‹#›</a:t>
            </a:fld>
            <a:r>
              <a:rPr lang="en-US"/>
              <a:t> </a:t>
            </a:r>
            <a:endParaRPr lang="en-US" b="0"/>
          </a:p>
        </p:txBody>
      </p:sp>
      <p:sp>
        <p:nvSpPr>
          <p:cNvPr id="5" name="Textplatzhalter 4"/>
          <p:cNvSpPr>
            <a:spLocks noGrp="1"/>
          </p:cNvSpPr>
          <p:nvPr>
            <p:ph type="body" sz="quarter" idx="34"/>
          </p:nvPr>
        </p:nvSpPr>
        <p:spPr bwMode="gray">
          <a:xfrm>
            <a:off x="314495" y="969708"/>
            <a:ext cx="5489155" cy="4356100"/>
          </a:xfrm>
        </p:spPr>
        <p:txBody>
          <a:bodyPr>
            <a:noAutofit/>
          </a:bodyPr>
          <a:lstStyle>
            <a:lvl1pPr>
              <a:defRPr sz="1600"/>
            </a:lvl1pPr>
            <a:lvl2pPr>
              <a:defRPr sz="1600"/>
            </a:lvl2pPr>
            <a:lvl3pPr>
              <a:defRPr sz="1600"/>
            </a:lvl3pPr>
          </a:lstStyle>
          <a:p>
            <a:pPr lvl="0"/>
            <a:r>
              <a:rPr lang="de-DE"/>
              <a:t>Textmasterformat bearbeiten</a:t>
            </a:r>
          </a:p>
          <a:p>
            <a:pPr lvl="1"/>
            <a:r>
              <a:rPr lang="de-DE"/>
              <a:t>Zweite Ebene</a:t>
            </a:r>
          </a:p>
          <a:p>
            <a:pPr lvl="2"/>
            <a:r>
              <a:rPr lang="de-DE"/>
              <a:t>Dritte Ebene</a:t>
            </a:r>
          </a:p>
        </p:txBody>
      </p:sp>
      <p:sp>
        <p:nvSpPr>
          <p:cNvPr id="4" name="Titel 3"/>
          <p:cNvSpPr>
            <a:spLocks noGrp="1"/>
          </p:cNvSpPr>
          <p:nvPr>
            <p:ph type="title"/>
          </p:nvPr>
        </p:nvSpPr>
        <p:spPr>
          <a:xfrm flipH="1">
            <a:off x="319578" y="303505"/>
            <a:ext cx="11464417" cy="371475"/>
          </a:xfrm>
        </p:spPr>
        <p:txBody>
          <a:bodyPr/>
          <a:lstStyle/>
          <a:p>
            <a:r>
              <a:rPr lang="de-DE"/>
              <a:t>Titelmasterformat durch Klicken bearbeiten</a:t>
            </a:r>
          </a:p>
        </p:txBody>
      </p:sp>
    </p:spTree>
    <p:extLst>
      <p:ext uri="{BB962C8B-B14F-4D97-AF65-F5344CB8AC3E}">
        <p14:creationId xmlns:p14="http://schemas.microsoft.com/office/powerpoint/2010/main" val="14422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einpaltig mit Sub">
    <p:bg bwMode="gray">
      <p:bgRef idx="1001">
        <a:schemeClr val="bg1"/>
      </p:bgRef>
    </p:bg>
    <p:spTree>
      <p:nvGrpSpPr>
        <p:cNvPr id="1" name=""/>
        <p:cNvGrpSpPr/>
        <p:nvPr/>
      </p:nvGrpSpPr>
      <p:grpSpPr>
        <a:xfrm>
          <a:off x="0" y="0"/>
          <a:ext cx="0" cy="0"/>
          <a:chOff x="0" y="0"/>
          <a:chExt cx="0" cy="0"/>
        </a:xfrm>
      </p:grpSpPr>
      <p:sp>
        <p:nvSpPr>
          <p:cNvPr id="11" name="Foliennummernplatzhalter 10"/>
          <p:cNvSpPr>
            <a:spLocks noGrp="1"/>
          </p:cNvSpPr>
          <p:nvPr>
            <p:ph type="sldNum" sz="quarter" idx="33"/>
          </p:nvPr>
        </p:nvSpPr>
        <p:spPr bwMode="gray"/>
        <p:txBody>
          <a:bodyPr/>
          <a:lstStyle/>
          <a:p>
            <a:fld id="{FCEB0F34-BB6E-E94A-9CCE-E54518D97C46}" type="slidenum">
              <a:rPr lang="en-US" smtClean="0"/>
              <a:pPr/>
              <a:t>‹#›</a:t>
            </a:fld>
            <a:r>
              <a:rPr lang="en-US"/>
              <a:t> </a:t>
            </a:r>
            <a:endParaRPr lang="en-US" b="0"/>
          </a:p>
        </p:txBody>
      </p:sp>
      <p:sp>
        <p:nvSpPr>
          <p:cNvPr id="8" name="Textplatzhalter 4"/>
          <p:cNvSpPr>
            <a:spLocks noGrp="1"/>
          </p:cNvSpPr>
          <p:nvPr>
            <p:ph type="body" sz="quarter" idx="34"/>
          </p:nvPr>
        </p:nvSpPr>
        <p:spPr bwMode="gray">
          <a:xfrm>
            <a:off x="314495" y="1525903"/>
            <a:ext cx="5489155" cy="4032250"/>
          </a:xfrm>
        </p:spPr>
        <p:txBody>
          <a:bodyPr>
            <a:noAutofit/>
          </a:bodyPr>
          <a:lstStyle>
            <a:lvl1pPr>
              <a:defRPr sz="1600"/>
            </a:lvl1pPr>
            <a:lvl2pPr>
              <a:defRPr sz="1600"/>
            </a:lvl2pPr>
            <a:lvl3pPr>
              <a:defRPr sz="1600"/>
            </a:lvl3pPr>
          </a:lstStyle>
          <a:p>
            <a:pPr lvl="0"/>
            <a:r>
              <a:rPr lang="de-DE"/>
              <a:t>Textmasterformat bearbeiten</a:t>
            </a:r>
          </a:p>
          <a:p>
            <a:pPr lvl="1"/>
            <a:r>
              <a:rPr lang="de-DE"/>
              <a:t>Zweite Ebene</a:t>
            </a:r>
          </a:p>
          <a:p>
            <a:pPr lvl="2"/>
            <a:r>
              <a:rPr lang="de-DE"/>
              <a:t>Dritte Ebene</a:t>
            </a:r>
          </a:p>
        </p:txBody>
      </p:sp>
      <p:sp>
        <p:nvSpPr>
          <p:cNvPr id="10" name="Textplatzhalter 14"/>
          <p:cNvSpPr>
            <a:spLocks noGrp="1"/>
          </p:cNvSpPr>
          <p:nvPr>
            <p:ph type="body" sz="quarter" idx="14" hasCustomPrompt="1"/>
          </p:nvPr>
        </p:nvSpPr>
        <p:spPr bwMode="gray">
          <a:xfrm>
            <a:off x="319581" y="694536"/>
            <a:ext cx="11464429" cy="276999"/>
          </a:xfrm>
        </p:spPr>
        <p:txBody>
          <a:bodyPr wrap="square" tIns="0" bIns="0" anchor="t" anchorCtr="0">
            <a:spAutoFit/>
          </a:bodyPr>
          <a:lstStyle>
            <a:lvl1pPr>
              <a:lnSpc>
                <a:spcPct val="100000"/>
              </a:lnSpc>
              <a:spcBef>
                <a:spcPts val="0"/>
              </a:spcBef>
              <a:defRPr sz="1800" b="0" baseline="0"/>
            </a:lvl1pPr>
          </a:lstStyle>
          <a:p>
            <a:pPr lvl="0"/>
            <a:r>
              <a:rPr lang="de-DE"/>
              <a:t>Dies ist eine </a:t>
            </a:r>
            <a:r>
              <a:rPr lang="de-DE" err="1"/>
              <a:t>Subline</a:t>
            </a:r>
            <a:endParaRPr lang="de-DE"/>
          </a:p>
        </p:txBody>
      </p:sp>
      <p:sp>
        <p:nvSpPr>
          <p:cNvPr id="12" name="Titel 11"/>
          <p:cNvSpPr>
            <a:spLocks noGrp="1"/>
          </p:cNvSpPr>
          <p:nvPr>
            <p:ph type="title"/>
          </p:nvPr>
        </p:nvSpPr>
        <p:spPr>
          <a:xfrm flipH="1">
            <a:off x="319578" y="303505"/>
            <a:ext cx="11464417" cy="371475"/>
          </a:xfrm>
        </p:spPr>
        <p:txBody>
          <a:bodyPr/>
          <a:lstStyle/>
          <a:p>
            <a:r>
              <a:rPr lang="de-DE"/>
              <a:t>Titelmasterformat durch Klicken bearbeiten</a:t>
            </a:r>
          </a:p>
        </p:txBody>
      </p:sp>
    </p:spTree>
    <p:extLst>
      <p:ext uri="{BB962C8B-B14F-4D97-AF65-F5344CB8AC3E}">
        <p14:creationId xmlns:p14="http://schemas.microsoft.com/office/powerpoint/2010/main" val="257401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e Folie ohne Sub">
    <p:bg bwMode="gray">
      <p:bgRef idx="1001">
        <a:schemeClr val="bg1"/>
      </p:bgRef>
    </p:bg>
    <p:spTree>
      <p:nvGrpSpPr>
        <p:cNvPr id="1" name=""/>
        <p:cNvGrpSpPr/>
        <p:nvPr/>
      </p:nvGrpSpPr>
      <p:grpSpPr>
        <a:xfrm>
          <a:off x="0" y="0"/>
          <a:ext cx="0" cy="0"/>
          <a:chOff x="0" y="0"/>
          <a:chExt cx="0" cy="0"/>
        </a:xfrm>
      </p:grpSpPr>
      <p:sp>
        <p:nvSpPr>
          <p:cNvPr id="11" name="Foliennummernplatzhalter 10"/>
          <p:cNvSpPr>
            <a:spLocks noGrp="1"/>
          </p:cNvSpPr>
          <p:nvPr>
            <p:ph type="sldNum" sz="quarter" idx="33"/>
          </p:nvPr>
        </p:nvSpPr>
        <p:spPr bwMode="gray"/>
        <p:txBody>
          <a:bodyPr/>
          <a:lstStyle/>
          <a:p>
            <a:fld id="{FCEB0F34-BB6E-E94A-9CCE-E54518D97C46}" type="slidenum">
              <a:rPr lang="en-US" smtClean="0"/>
              <a:pPr/>
              <a:t>‹#›</a:t>
            </a:fld>
            <a:r>
              <a:rPr lang="en-US"/>
              <a:t> </a:t>
            </a:r>
            <a:endParaRPr lang="en-US" b="0"/>
          </a:p>
        </p:txBody>
      </p:sp>
      <p:sp>
        <p:nvSpPr>
          <p:cNvPr id="4" name="Titel 3"/>
          <p:cNvSpPr>
            <a:spLocks noGrp="1"/>
          </p:cNvSpPr>
          <p:nvPr>
            <p:ph type="title"/>
          </p:nvPr>
        </p:nvSpPr>
        <p:spPr>
          <a:xfrm flipH="1">
            <a:off x="319578" y="303505"/>
            <a:ext cx="11464417" cy="371475"/>
          </a:xfrm>
        </p:spPr>
        <p:txBody>
          <a:bodyPr/>
          <a:lstStyle/>
          <a:p>
            <a:r>
              <a:rPr lang="de-DE"/>
              <a:t>Titelmasterformat durch Klicken bearbeiten</a:t>
            </a:r>
          </a:p>
        </p:txBody>
      </p:sp>
    </p:spTree>
    <p:extLst>
      <p:ext uri="{BB962C8B-B14F-4D97-AF65-F5344CB8AC3E}">
        <p14:creationId xmlns:p14="http://schemas.microsoft.com/office/powerpoint/2010/main" val="384339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6" name="Seitenzahl"/>
          <p:cNvSpPr>
            <a:spLocks noGrp="1"/>
          </p:cNvSpPr>
          <p:nvPr>
            <p:ph type="sldNum" sz="quarter" idx="4"/>
          </p:nvPr>
        </p:nvSpPr>
        <p:spPr bwMode="gray">
          <a:xfrm>
            <a:off x="5706660" y="6404934"/>
            <a:ext cx="778679" cy="292388"/>
          </a:xfrm>
          <a:prstGeom prst="rect">
            <a:avLst/>
          </a:prstGeom>
          <a:noFill/>
        </p:spPr>
        <p:txBody>
          <a:bodyPr vert="horz" wrap="square" lIns="0" tIns="45720" rIns="0" bIns="45720" rtlCol="0" anchor="ctr">
            <a:spAutoFit/>
          </a:bodyPr>
          <a:lstStyle>
            <a:lvl1pPr algn="ctr">
              <a:defRPr sz="1300" b="0">
                <a:solidFill>
                  <a:schemeClr val="tx1"/>
                </a:solidFill>
                <a:latin typeface="Arial" panose="020B0604020202020204" pitchFamily="34" charset="0"/>
                <a:cs typeface="Arial" panose="020B0604020202020204" pitchFamily="34" charset="0"/>
              </a:defRPr>
            </a:lvl1pPr>
          </a:lstStyle>
          <a:p>
            <a:fld id="{FCEB0F34-BB6E-E94A-9CCE-E54518D97C46}" type="slidenum">
              <a:rPr lang="de-DE" smtClean="0"/>
              <a:pPr/>
              <a:t>‹#›</a:t>
            </a:fld>
            <a:r>
              <a:rPr lang="de-DE"/>
              <a:t> </a:t>
            </a:r>
          </a:p>
        </p:txBody>
      </p:sp>
      <p:sp>
        <p:nvSpPr>
          <p:cNvPr id="3" name="Titelplatzhalter 2"/>
          <p:cNvSpPr>
            <a:spLocks noGrp="1"/>
          </p:cNvSpPr>
          <p:nvPr>
            <p:ph type="title"/>
          </p:nvPr>
        </p:nvSpPr>
        <p:spPr bwMode="gray">
          <a:xfrm flipH="1">
            <a:off x="319578" y="303505"/>
            <a:ext cx="11464417" cy="371475"/>
          </a:xfrm>
          <a:prstGeom prst="rect">
            <a:avLst/>
          </a:prstGeom>
          <a:noFill/>
        </p:spPr>
        <p:txBody>
          <a:bodyPr vert="horz" wrap="square" lIns="90000" tIns="0" rIns="90000" bIns="0" rtlCol="0" anchor="t" anchorCtr="0">
            <a:spAutoFit/>
          </a:bodyPr>
          <a:lstStyle/>
          <a:p>
            <a:pPr lvl="0"/>
            <a:endParaRPr lang="en-US" noProof="0"/>
          </a:p>
        </p:txBody>
      </p:sp>
      <p:pic>
        <p:nvPicPr>
          <p:cNvPr id="13" name="Grafik 12"/>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bwMode="gray">
          <a:xfrm>
            <a:off x="10212382" y="6209497"/>
            <a:ext cx="1639418" cy="406473"/>
          </a:xfrm>
          <a:prstGeom prst="rect">
            <a:avLst/>
          </a:prstGeom>
        </p:spPr>
      </p:pic>
      <p:sp>
        <p:nvSpPr>
          <p:cNvPr id="9" name="Textplatzhalter 8"/>
          <p:cNvSpPr>
            <a:spLocks noGrp="1"/>
          </p:cNvSpPr>
          <p:nvPr>
            <p:ph type="body" idx="1"/>
          </p:nvPr>
        </p:nvSpPr>
        <p:spPr bwMode="gray">
          <a:xfrm>
            <a:off x="313200" y="969708"/>
            <a:ext cx="8584709" cy="4356099"/>
          </a:xfrm>
          <a:prstGeom prst="rect">
            <a:avLst/>
          </a:prstGeom>
        </p:spPr>
        <p:txBody>
          <a:bodyPr vert="horz" lIns="91440" tIns="45720" rIns="91440" bIns="45720" rtlCol="0">
            <a:noAutofit/>
          </a:bodyPr>
          <a:lstStyle/>
          <a:p>
            <a:pPr lvl="0"/>
            <a:r>
              <a:rPr lang="de-DE"/>
              <a:t>Formatvorlagen des Textmasters bearbeiten</a:t>
            </a:r>
          </a:p>
          <a:p>
            <a:pPr lvl="1"/>
            <a:r>
              <a:rPr lang="de-DE"/>
              <a:t>Zweite Ebene</a:t>
            </a:r>
          </a:p>
          <a:p>
            <a:pPr lvl="2"/>
            <a:r>
              <a:rPr lang="de-DE"/>
              <a:t>Dritte Ebene</a:t>
            </a:r>
          </a:p>
        </p:txBody>
      </p:sp>
      <p:sp>
        <p:nvSpPr>
          <p:cNvPr id="10" name="Rechteck 9"/>
          <p:cNvSpPr/>
          <p:nvPr/>
        </p:nvSpPr>
        <p:spPr>
          <a:xfrm>
            <a:off x="314495" y="6427299"/>
            <a:ext cx="2427268" cy="269304"/>
          </a:xfrm>
          <a:prstGeom prst="rect">
            <a:avLst/>
          </a:prstGeom>
        </p:spPr>
        <p:txBody>
          <a:bodyPr wrap="none">
            <a:spAutoFit/>
          </a:bodyPr>
          <a:lstStyle/>
          <a:p>
            <a:r>
              <a:rPr kumimoji="0" lang="de-DE" sz="1150" b="1" i="0" u="none" strike="noStrike" kern="1200" cap="none" spc="0" normalizeH="0" baseline="0" noProof="0">
                <a:ln>
                  <a:noFill/>
                </a:ln>
                <a:solidFill>
                  <a:srgbClr val="000000"/>
                </a:solidFill>
                <a:effectLst/>
                <a:uLnTx/>
                <a:uFillTx/>
                <a:latin typeface="+mn-lt"/>
                <a:ea typeface="+mn-ea"/>
                <a:cs typeface="+mn-cs"/>
              </a:rPr>
              <a:t>DESIGN </a:t>
            </a:r>
            <a:r>
              <a:rPr kumimoji="0" lang="de-DE" sz="1150" b="0" i="0" u="none" strike="noStrike" kern="1200" cap="none" spc="0" normalizeH="0" baseline="0" noProof="0">
                <a:ln>
                  <a:noFill/>
                </a:ln>
                <a:solidFill>
                  <a:srgbClr val="000000"/>
                </a:solidFill>
                <a:effectLst/>
                <a:uLnTx/>
                <a:uFillTx/>
                <a:latin typeface="+mn-lt"/>
                <a:ea typeface="+mn-ea"/>
                <a:cs typeface="+mn-cs"/>
              </a:rPr>
              <a:t>I</a:t>
            </a:r>
            <a:r>
              <a:rPr kumimoji="0" lang="de-DE" sz="1150" b="1" i="0" u="none" strike="noStrike" kern="1200" cap="none" spc="0" normalizeH="0" baseline="0" noProof="0">
                <a:ln>
                  <a:noFill/>
                </a:ln>
                <a:solidFill>
                  <a:srgbClr val="000000"/>
                </a:solidFill>
                <a:effectLst/>
                <a:uLnTx/>
                <a:uFillTx/>
                <a:latin typeface="+mn-lt"/>
                <a:ea typeface="+mn-ea"/>
                <a:cs typeface="+mn-cs"/>
              </a:rPr>
              <a:t> SECURITY </a:t>
            </a:r>
            <a:r>
              <a:rPr kumimoji="0" lang="de-DE" sz="1150" b="0" i="0" u="none" strike="noStrike" kern="1200" cap="none" spc="0" normalizeH="0" baseline="0" noProof="0">
                <a:ln>
                  <a:noFill/>
                </a:ln>
                <a:solidFill>
                  <a:srgbClr val="000000"/>
                </a:solidFill>
                <a:effectLst/>
                <a:uLnTx/>
                <a:uFillTx/>
                <a:latin typeface="+mn-lt"/>
                <a:ea typeface="+mn-ea"/>
                <a:cs typeface="+mn-cs"/>
              </a:rPr>
              <a:t>I</a:t>
            </a:r>
            <a:r>
              <a:rPr kumimoji="0" lang="de-DE" sz="1150" b="1" i="0" u="none" strike="noStrike" kern="1200" cap="none" spc="0" normalizeH="0" baseline="0" noProof="0">
                <a:ln>
                  <a:noFill/>
                </a:ln>
                <a:solidFill>
                  <a:srgbClr val="000000"/>
                </a:solidFill>
                <a:effectLst/>
                <a:uLnTx/>
                <a:uFillTx/>
                <a:latin typeface="+mn-lt"/>
                <a:ea typeface="+mn-ea"/>
                <a:cs typeface="+mn-cs"/>
              </a:rPr>
              <a:t> SERVICE </a:t>
            </a:r>
            <a:endParaRPr lang="de-DE" sz="1150" b="1"/>
          </a:p>
        </p:txBody>
      </p:sp>
    </p:spTree>
    <p:extLst>
      <p:ext uri="{BB962C8B-B14F-4D97-AF65-F5344CB8AC3E}">
        <p14:creationId xmlns:p14="http://schemas.microsoft.com/office/powerpoint/2010/main" val="88126905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11" r:id="rId3"/>
    <p:sldLayoutId id="2147483734" r:id="rId4"/>
    <p:sldLayoutId id="2147483725" r:id="rId5"/>
    <p:sldLayoutId id="2147483737" r:id="rId6"/>
    <p:sldLayoutId id="2147483735" r:id="rId7"/>
    <p:sldLayoutId id="2147483738" r:id="rId8"/>
    <p:sldLayoutId id="2147483733" r:id="rId9"/>
    <p:sldLayoutId id="2147483736" r:id="rId10"/>
    <p:sldLayoutId id="2147483739" r:id="rId11"/>
    <p:sldLayoutId id="2147483724" r:id="rId12"/>
    <p:sldLayoutId id="2147483726" r:id="rId13"/>
    <p:sldLayoutId id="2147483727" r:id="rId14"/>
    <p:sldLayoutId id="2147483741" r:id="rId15"/>
    <p:sldLayoutId id="2147483728" r:id="rId16"/>
    <p:sldLayoutId id="2147483729" r:id="rId17"/>
    <p:sldLayoutId id="2147483732" r:id="rId18"/>
    <p:sldLayoutId id="2147483740" r:id="rId19"/>
    <p:sldLayoutId id="2147483742"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09585" rtl="0" eaLnBrk="1" latinLnBrk="0" hangingPunct="1">
        <a:lnSpc>
          <a:spcPct val="90000"/>
        </a:lnSpc>
        <a:spcBef>
          <a:spcPct val="0"/>
        </a:spcBef>
        <a:buNone/>
        <a:defRPr lang="en-US" sz="2500" b="1" kern="1200" baseline="0" noProof="0" dirty="0">
          <a:solidFill>
            <a:schemeClr val="tx1"/>
          </a:solidFill>
          <a:latin typeface="Arial" panose="020B0604020202020204" pitchFamily="34" charset="0"/>
          <a:ea typeface="Arial Arial" panose="020B0706030804020204" pitchFamily="34" charset="0"/>
          <a:cs typeface="Arial" panose="020B0604020202020204" pitchFamily="34" charset="0"/>
        </a:defRPr>
      </a:lvl1pPr>
    </p:titleStyle>
    <p:bodyStyle>
      <a:lvl1pPr marL="0" indent="0" algn="l" defTabSz="609585" rtl="0" eaLnBrk="1" latinLnBrk="0" hangingPunct="1">
        <a:lnSpc>
          <a:spcPct val="120000"/>
        </a:lnSpc>
        <a:spcBef>
          <a:spcPts val="600"/>
        </a:spcBef>
        <a:buClr>
          <a:schemeClr val="tx1"/>
        </a:buClr>
        <a:buSzPct val="100000"/>
        <a:buFont typeface="Symbol" panose="05050102010706020507" pitchFamily="18" charset="2"/>
        <a:buNone/>
        <a:tabLst/>
        <a:defRPr sz="1600" b="0" kern="1200" baseline="0">
          <a:solidFill>
            <a:srgbClr val="000000"/>
          </a:solidFill>
          <a:latin typeface="+mj-lt"/>
          <a:ea typeface="Arial" panose="020B0606030504020204" pitchFamily="34" charset="0"/>
          <a:cs typeface="Arial" panose="020B0604020202020204" pitchFamily="34" charset="0"/>
        </a:defRPr>
      </a:lvl1pPr>
      <a:lvl2pPr marL="222250" indent="-222250" algn="l" defTabSz="609585" rtl="0" eaLnBrk="1" latinLnBrk="0" hangingPunct="1">
        <a:lnSpc>
          <a:spcPct val="120000"/>
        </a:lnSpc>
        <a:spcBef>
          <a:spcPts val="600"/>
        </a:spcBef>
        <a:buClrTx/>
        <a:buSzPct val="100000"/>
        <a:buFont typeface="Wingdings" panose="05000000000000000000" pitchFamily="2" charset="2"/>
        <a:buChar char=""/>
        <a:tabLst/>
        <a:defRPr sz="1600" kern="1200">
          <a:solidFill>
            <a:srgbClr val="000000"/>
          </a:solidFill>
          <a:latin typeface="Arial" panose="020B0604020202020204" pitchFamily="34" charset="0"/>
          <a:ea typeface="Arial" panose="020B0606030504020204" pitchFamily="34" charset="0"/>
          <a:cs typeface="Arial" panose="020B0604020202020204" pitchFamily="34" charset="0"/>
        </a:defRPr>
      </a:lvl2pPr>
      <a:lvl3pPr marL="506413" indent="-285750" algn="l" defTabSz="609585" rtl="0" eaLnBrk="1" latinLnBrk="0" hangingPunct="1">
        <a:lnSpc>
          <a:spcPct val="120000"/>
        </a:lnSpc>
        <a:spcBef>
          <a:spcPts val="600"/>
        </a:spcBef>
        <a:buClrTx/>
        <a:buSzPct val="100000"/>
        <a:buFont typeface="Wingdings 3" panose="05040102010807070707" pitchFamily="18" charset="2"/>
        <a:buChar char="Ú"/>
        <a:tabLst/>
        <a:defRPr lang="de-DE" sz="1600" kern="1200" dirty="0">
          <a:solidFill>
            <a:srgbClr val="000000"/>
          </a:solidFill>
          <a:latin typeface="Arial" panose="020B0604020202020204" pitchFamily="34" charset="0"/>
          <a:ea typeface="Arial" panose="020B0606030504020204" pitchFamily="34" charset="0"/>
          <a:cs typeface="Arial" panose="020B0604020202020204" pitchFamily="34" charset="0"/>
        </a:defRPr>
      </a:lvl3pPr>
      <a:lvl4pPr marL="661988" indent="0" algn="l" defTabSz="609585" rtl="0" eaLnBrk="1" latinLnBrk="0" hangingPunct="1">
        <a:lnSpc>
          <a:spcPct val="100000"/>
        </a:lnSpc>
        <a:spcBef>
          <a:spcPts val="600"/>
        </a:spcBef>
        <a:buClr>
          <a:schemeClr val="tx1"/>
        </a:buClr>
        <a:buFont typeface="Symbol" panose="05050102010706020507" pitchFamily="18" charset="2"/>
        <a:buNone/>
        <a:defRPr sz="1200" kern="1200">
          <a:solidFill>
            <a:schemeClr val="tx1"/>
          </a:solidFill>
          <a:latin typeface="+mn-lt"/>
          <a:ea typeface="+mn-ea"/>
          <a:cs typeface="+mn-cs"/>
        </a:defRPr>
      </a:lvl4pPr>
      <a:lvl5pPr marL="655638" indent="-176213" algn="l" defTabSz="609585" rtl="0" eaLnBrk="1" latinLnBrk="0" hangingPunct="1">
        <a:spcBef>
          <a:spcPct val="20000"/>
        </a:spcBef>
        <a:buFont typeface="Arial"/>
        <a:buChar char="»"/>
        <a:defRPr sz="18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3" userDrawn="1">
          <p15:clr>
            <a:srgbClr val="F26B43"/>
          </p15:clr>
        </p15:guide>
        <p15:guide id="3" pos="257" userDrawn="1">
          <p15:clr>
            <a:srgbClr val="F26B43"/>
          </p15:clr>
        </p15:guide>
        <p15:guide id="12" orient="horz" pos="550" userDrawn="1">
          <p15:clr>
            <a:srgbClr val="F26B43"/>
          </p15:clr>
        </p15:guide>
        <p15:guide id="13" orient="horz" pos="4088" userDrawn="1">
          <p15:clr>
            <a:srgbClr val="F26B43"/>
          </p15:clr>
        </p15:guide>
        <p15:guide id="14" pos="3840" userDrawn="1">
          <p15:clr>
            <a:srgbClr val="F26B43"/>
          </p15:clr>
        </p15:guide>
        <p15:guide id="15" pos="438" userDrawn="1">
          <p15:clr>
            <a:srgbClr val="F26B43"/>
          </p15:clr>
        </p15:guide>
        <p15:guide id="16" orient="horz" pos="3657" userDrawn="1">
          <p15:clr>
            <a:srgbClr val="F26B43"/>
          </p15:clr>
        </p15:guide>
        <p15:guide id="17" orient="horz" pos="913" userDrawn="1">
          <p15:clr>
            <a:srgbClr val="F26B43"/>
          </p15:clr>
        </p15:guide>
        <p15:guide id="18" orient="horz" pos="754" userDrawn="1">
          <p15:clr>
            <a:srgbClr val="F26B43"/>
          </p15:clr>
        </p15:guide>
        <p15:guide id="19" orient="horz" pos="111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jpeg"/><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video" Target="https://www.youtube.com/embed/_zq2ME3jBUg?start=1&amp;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48.png"/><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56.emf"/><Relationship Id="rId5" Type="http://schemas.openxmlformats.org/officeDocument/2006/relationships/customXml" Target="../ink/ink2.xml"/><Relationship Id="rId4" Type="http://schemas.openxmlformats.org/officeDocument/2006/relationships/image" Target="../media/image55.emf"/></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48.png"/><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62.emf"/><Relationship Id="rId4" Type="http://schemas.openxmlformats.org/officeDocument/2006/relationships/customXml" Target="../ink/ink3.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48.pn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2.emf"/><Relationship Id="rId7" Type="http://schemas.openxmlformats.org/officeDocument/2006/relationships/image" Target="../media/image48.png"/><Relationship Id="rId2" Type="http://schemas.openxmlformats.org/officeDocument/2006/relationships/customXml" Target="../ink/ink4.xml"/><Relationship Id="rId1" Type="http://schemas.openxmlformats.org/officeDocument/2006/relationships/slideLayout" Target="../slideLayouts/slideLayout3.xml"/><Relationship Id="rId6" Type="http://schemas.openxmlformats.org/officeDocument/2006/relationships/image" Target="../media/image61.jpeg"/><Relationship Id="rId5" Type="http://schemas.openxmlformats.org/officeDocument/2006/relationships/image" Target="../media/image58.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jpeg"/><Relationship Id="rId2"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8.jpeg"/><Relationship Id="rId1" Type="http://schemas.openxmlformats.org/officeDocument/2006/relationships/slideLayout" Target="../slideLayouts/slideLayout3.xml"/><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2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image" Target="../media/image78.png"/><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80.png"/><Relationship Id="rId4" Type="http://schemas.openxmlformats.org/officeDocument/2006/relationships/image" Target="../media/image79.jpeg"/></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82.tiff"/></Relationships>
</file>

<file path=ppt/slides/_rels/slide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image" Target="../media/image83.png"/><Relationship Id="rId5" Type="http://schemas.openxmlformats.org/officeDocument/2006/relationships/image" Target="../media/image85.png"/><Relationship Id="rId4" Type="http://schemas.openxmlformats.org/officeDocument/2006/relationships/image" Target="../media/image84.emf"/></Relationships>
</file>

<file path=ppt/slides/_rels/slide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0.xml"/><Relationship Id="rId5" Type="http://schemas.openxmlformats.org/officeDocument/2006/relationships/image" Target="../media/image87.png"/><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0.xml"/><Relationship Id="rId5" Type="http://schemas.openxmlformats.org/officeDocument/2006/relationships/image" Target="../media/image87.png"/><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0.xml"/><Relationship Id="rId5" Type="http://schemas.openxmlformats.org/officeDocument/2006/relationships/image" Target="../media/image89.png"/><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6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platzhalter 18"/>
          <p:cNvSpPr>
            <a:spLocks noGrp="1"/>
          </p:cNvSpPr>
          <p:nvPr>
            <p:ph type="body" sz="quarter" idx="13"/>
          </p:nvPr>
        </p:nvSpPr>
        <p:spPr>
          <a:xfrm>
            <a:off x="407983" y="4491925"/>
            <a:ext cx="3239770" cy="394657"/>
          </a:xfrm>
        </p:spPr>
        <p:txBody>
          <a:bodyPr/>
          <a:lstStyle/>
          <a:p>
            <a:r>
              <a:rPr lang="de-DE" dirty="0">
                <a:cs typeface="Arial"/>
              </a:rPr>
              <a:t>Company </a:t>
            </a:r>
            <a:r>
              <a:rPr lang="de-DE" dirty="0" err="1">
                <a:cs typeface="Arial"/>
              </a:rPr>
              <a:t>Presentation</a:t>
            </a:r>
            <a:r>
              <a:rPr lang="de-DE">
                <a:cs typeface="Arial"/>
              </a:rPr>
              <a:t> I October 2018</a:t>
            </a:r>
          </a:p>
        </p:txBody>
      </p:sp>
      <p:pic>
        <p:nvPicPr>
          <p:cNvPr id="8" name="Bildplatzhalter 8"/>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t="23235" b="23235"/>
          <a:stretch>
            <a:fillRect/>
          </a:stretch>
        </p:blipFill>
        <p:spPr>
          <a:xfrm>
            <a:off x="407988" y="322478"/>
            <a:ext cx="11784012" cy="4194512"/>
          </a:xfrm>
        </p:spPr>
      </p:pic>
    </p:spTree>
    <p:extLst>
      <p:ext uri="{BB962C8B-B14F-4D97-AF65-F5344CB8AC3E}">
        <p14:creationId xmlns:p14="http://schemas.microsoft.com/office/powerpoint/2010/main" val="416782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Grafik 23"/>
          <p:cNvPicPr>
            <a:picLocks noChangeAspect="1"/>
          </p:cNvPicPr>
          <p:nvPr/>
        </p:nvPicPr>
        <p:blipFill>
          <a:blip r:embed="rId3"/>
          <a:stretch>
            <a:fillRect/>
          </a:stretch>
        </p:blipFill>
        <p:spPr>
          <a:xfrm>
            <a:off x="0" y="0"/>
            <a:ext cx="7002228" cy="6858000"/>
          </a:xfrm>
          <a:prstGeom prst="rect">
            <a:avLst/>
          </a:prstGeom>
        </p:spPr>
      </p:pic>
      <p:sp>
        <p:nvSpPr>
          <p:cNvPr id="16" name="Foliennummernplatzhalter 2"/>
          <p:cNvSpPr>
            <a:spLocks noGrp="1"/>
          </p:cNvSpPr>
          <p:nvPr>
            <p:ph type="sldNum" sz="quarter" idx="33"/>
          </p:nvPr>
        </p:nvSpPr>
        <p:spPr>
          <a:xfrm>
            <a:off x="5706660" y="6404934"/>
            <a:ext cx="778679" cy="292388"/>
          </a:xfrm>
        </p:spPr>
        <p:txBody>
          <a:bodyPr/>
          <a:lstStyle/>
          <a:p>
            <a:fld id="{FCEB0F34-BB6E-E94A-9CCE-E54518D97C46}" type="slidenum">
              <a:rPr lang="de-DE" smtClean="0"/>
              <a:pPr/>
              <a:t>10</a:t>
            </a:fld>
            <a:r>
              <a:rPr lang="de-DE"/>
              <a:t> </a:t>
            </a:r>
          </a:p>
        </p:txBody>
      </p:sp>
      <p:sp>
        <p:nvSpPr>
          <p:cNvPr id="10" name="Rechteck 9"/>
          <p:cNvSpPr/>
          <p:nvPr/>
        </p:nvSpPr>
        <p:spPr>
          <a:xfrm>
            <a:off x="248560" y="3998004"/>
            <a:ext cx="6930720" cy="1126462"/>
          </a:xfrm>
          <a:prstGeom prst="rect">
            <a:avLst/>
          </a:prstGeom>
        </p:spPr>
        <p:txBody>
          <a:bodyPr wrap="square">
            <a:spAutoFit/>
          </a:bodyPr>
          <a:lstStyle/>
          <a:p>
            <a:pPr>
              <a:lnSpc>
                <a:spcPct val="80000"/>
              </a:lnSpc>
            </a:pPr>
            <a:r>
              <a:rPr lang="de-DE" sz="4200" b="1">
                <a:solidFill>
                  <a:schemeClr val="bg1"/>
                </a:solidFill>
              </a:rPr>
              <a:t>ALL </a:t>
            </a:r>
            <a:r>
              <a:rPr lang="de-DE" sz="4200" b="1">
                <a:solidFill>
                  <a:schemeClr val="accent2"/>
                </a:solidFill>
              </a:rPr>
              <a:t>FROM </a:t>
            </a:r>
            <a:br>
              <a:rPr lang="de-DE" sz="4200" b="1">
                <a:solidFill>
                  <a:schemeClr val="accent2"/>
                </a:solidFill>
              </a:rPr>
            </a:br>
            <a:r>
              <a:rPr lang="de-DE" sz="4200" b="1">
                <a:solidFill>
                  <a:schemeClr val="accent2"/>
                </a:solidFill>
              </a:rPr>
              <a:t>ONE SOURCE</a:t>
            </a:r>
            <a:endParaRPr lang="de-DE" sz="4200">
              <a:solidFill>
                <a:schemeClr val="accent2"/>
              </a:solidFill>
            </a:endParaRPr>
          </a:p>
        </p:txBody>
      </p:sp>
      <p:sp>
        <p:nvSpPr>
          <p:cNvPr id="11" name="Rechteck 10"/>
          <p:cNvSpPr/>
          <p:nvPr/>
        </p:nvSpPr>
        <p:spPr>
          <a:xfrm>
            <a:off x="248560" y="5281192"/>
            <a:ext cx="4362854" cy="1200329"/>
          </a:xfrm>
          <a:prstGeom prst="rect">
            <a:avLst/>
          </a:prstGeom>
        </p:spPr>
        <p:txBody>
          <a:bodyPr wrap="square">
            <a:spAutoFit/>
          </a:bodyPr>
          <a:lstStyle/>
          <a:p>
            <a:pPr marL="171450" indent="-171450">
              <a:lnSpc>
                <a:spcPct val="150000"/>
              </a:lnSpc>
              <a:buFont typeface="Wingdings" panose="05000000000000000000" pitchFamily="2" charset="2"/>
              <a:buChar char="§"/>
            </a:pPr>
            <a:r>
              <a:rPr lang="de-DE" sz="1600" b="1">
                <a:solidFill>
                  <a:schemeClr val="bg1"/>
                </a:solidFill>
              </a:rPr>
              <a:t>PROFESSIONAL (Doors) </a:t>
            </a:r>
          </a:p>
          <a:p>
            <a:pPr marL="171450" indent="-171450">
              <a:lnSpc>
                <a:spcPct val="150000"/>
              </a:lnSpc>
              <a:buFont typeface="Wingdings" panose="05000000000000000000" pitchFamily="2" charset="2"/>
              <a:buChar char="§"/>
            </a:pPr>
            <a:r>
              <a:rPr lang="de-DE" sz="1600" b="1">
                <a:solidFill>
                  <a:schemeClr val="bg1"/>
                </a:solidFill>
              </a:rPr>
              <a:t>INDUSTRIAL (Industrial doors) </a:t>
            </a:r>
          </a:p>
          <a:p>
            <a:pPr marL="171450" indent="-171450">
              <a:lnSpc>
                <a:spcPct val="150000"/>
              </a:lnSpc>
              <a:buFont typeface="Wingdings" panose="05000000000000000000" pitchFamily="2" charset="2"/>
              <a:buChar char="§"/>
            </a:pPr>
            <a:r>
              <a:rPr lang="de-DE" sz="1600" b="1">
                <a:solidFill>
                  <a:schemeClr val="bg1"/>
                </a:solidFill>
              </a:rPr>
              <a:t>HOME (Garage doors)</a:t>
            </a:r>
          </a:p>
        </p:txBody>
      </p:sp>
      <p:sp>
        <p:nvSpPr>
          <p:cNvPr id="35" name="Textplatzhalter 5"/>
          <p:cNvSpPr>
            <a:spLocks noGrp="1"/>
          </p:cNvSpPr>
          <p:nvPr>
            <p:ph type="body" sz="quarter" idx="4294967295"/>
          </p:nvPr>
        </p:nvSpPr>
        <p:spPr>
          <a:xfrm>
            <a:off x="7920190" y="1535321"/>
            <a:ext cx="4100902" cy="4097005"/>
          </a:xfrm>
          <a:prstGeom prst="rect">
            <a:avLst/>
          </a:prstGeom>
        </p:spPr>
        <p:txBody>
          <a:bodyPr/>
          <a:lstStyle/>
          <a:p>
            <a:pPr>
              <a:lnSpc>
                <a:spcPct val="100000"/>
              </a:lnSpc>
            </a:pPr>
            <a:r>
              <a:rPr lang="de-DE" sz="1100" b="1">
                <a:solidFill>
                  <a:schemeClr val="tx1"/>
                </a:solidFill>
              </a:rPr>
              <a:t>DESIGN | </a:t>
            </a:r>
            <a:r>
              <a:rPr lang="en-US" sz="1100">
                <a:solidFill>
                  <a:schemeClr val="tx1"/>
                </a:solidFill>
              </a:rPr>
              <a:t>We link functionality and aesthetics.</a:t>
            </a:r>
            <a:endParaRPr lang="de-DE" sz="1100" b="1">
              <a:solidFill>
                <a:schemeClr val="tx1"/>
              </a:solidFill>
            </a:endParaRPr>
          </a:p>
          <a:p>
            <a:r>
              <a:rPr lang="en-US" sz="800"/>
              <a:t>Because good design represents innovative technology that meets users' needs. </a:t>
            </a:r>
            <a:br>
              <a:rPr lang="en-US" sz="800"/>
            </a:br>
            <a:r>
              <a:rPr lang="en-US" sz="800"/>
              <a:t>Our products unveil new worlds and offer many individual design options. Our philosophy is based on designers and engineers working hand in hand from the outset. Consequently, we guarantee that intelligent ideas are also conclusive at a second glance and challenging design stands the test of time.</a:t>
            </a:r>
            <a:endParaRPr lang="de-DE" sz="800">
              <a:solidFill>
                <a:schemeClr val="accent5"/>
              </a:solidFill>
            </a:endParaRPr>
          </a:p>
          <a:p>
            <a:pPr>
              <a:lnSpc>
                <a:spcPct val="100000"/>
              </a:lnSpc>
            </a:pPr>
            <a:br>
              <a:rPr lang="de-DE" sz="100" b="1">
                <a:solidFill>
                  <a:schemeClr val="accent5"/>
                </a:solidFill>
              </a:rPr>
            </a:br>
            <a:br>
              <a:rPr lang="de-DE" sz="700" b="1">
                <a:solidFill>
                  <a:schemeClr val="accent5"/>
                </a:solidFill>
              </a:rPr>
            </a:br>
            <a:r>
              <a:rPr lang="de-DE" sz="1100" b="1">
                <a:solidFill>
                  <a:schemeClr val="tx1"/>
                </a:solidFill>
              </a:rPr>
              <a:t>SECURITY | </a:t>
            </a:r>
            <a:r>
              <a:rPr lang="en-US" sz="1100">
                <a:solidFill>
                  <a:schemeClr val="tx1"/>
                </a:solidFill>
              </a:rPr>
              <a:t>We link systems to protection.</a:t>
            </a:r>
            <a:r>
              <a:rPr lang="de-DE" sz="1100" b="1">
                <a:solidFill>
                  <a:schemeClr val="tx1"/>
                </a:solidFill>
              </a:rPr>
              <a:t> </a:t>
            </a:r>
          </a:p>
          <a:p>
            <a:r>
              <a:rPr lang="en-US" sz="800"/>
              <a:t>Our doors meet the highest standards and have been certified accordingly. They protect from threats including fire, smoke, sound and burglaries. We will take the </a:t>
            </a:r>
            <a:br>
              <a:rPr lang="en-US" sz="800"/>
            </a:br>
            <a:r>
              <a:rPr lang="en-US" sz="800"/>
              <a:t>time to discuss required standards and develop comprehensive security concepts </a:t>
            </a:r>
            <a:br>
              <a:rPr lang="en-US" sz="800"/>
            </a:br>
            <a:r>
              <a:rPr lang="en-US" sz="800"/>
              <a:t>to protect people and valuable items as required.</a:t>
            </a:r>
            <a:endParaRPr lang="de-DE" sz="800">
              <a:solidFill>
                <a:schemeClr val="accent5"/>
              </a:solidFill>
            </a:endParaRPr>
          </a:p>
          <a:p>
            <a:pPr>
              <a:lnSpc>
                <a:spcPct val="100000"/>
              </a:lnSpc>
            </a:pPr>
            <a:endParaRPr lang="de-DE" sz="300" b="1">
              <a:solidFill>
                <a:schemeClr val="accent5"/>
              </a:solidFill>
            </a:endParaRPr>
          </a:p>
          <a:p>
            <a:pPr>
              <a:lnSpc>
                <a:spcPct val="100000"/>
              </a:lnSpc>
            </a:pPr>
            <a:endParaRPr lang="de-DE" sz="1100" b="1">
              <a:solidFill>
                <a:schemeClr val="accent5"/>
              </a:solidFill>
            </a:endParaRPr>
          </a:p>
          <a:p>
            <a:pPr>
              <a:lnSpc>
                <a:spcPct val="100000"/>
              </a:lnSpc>
            </a:pPr>
            <a:r>
              <a:rPr lang="de-DE" sz="1100" b="1">
                <a:solidFill>
                  <a:schemeClr val="tx1"/>
                </a:solidFill>
              </a:rPr>
              <a:t>SERVICE | </a:t>
            </a:r>
            <a:r>
              <a:rPr lang="en-US" sz="1100">
                <a:solidFill>
                  <a:schemeClr val="tx1"/>
                </a:solidFill>
              </a:rPr>
              <a:t>We link speed to reliability. </a:t>
            </a:r>
            <a:br>
              <a:rPr lang="en-US" sz="1100">
                <a:solidFill>
                  <a:schemeClr val="accent5"/>
                </a:solidFill>
              </a:rPr>
            </a:br>
            <a:endParaRPr lang="en-US" sz="100">
              <a:solidFill>
                <a:schemeClr val="accent5"/>
              </a:solidFill>
            </a:endParaRPr>
          </a:p>
          <a:p>
            <a:r>
              <a:rPr lang="en-US" sz="800"/>
              <a:t>Proximity, clear structures, everything from a single source. This is the service advantage Teckentrup delivers. From product development to installation, from committed support by our specialist consultants, to professional maintenance: </a:t>
            </a:r>
            <a:br>
              <a:rPr lang="en-US" sz="800"/>
            </a:br>
            <a:r>
              <a:rPr lang="en-US" sz="800"/>
              <a:t>we will be there for you right away. And we are happy to take the </a:t>
            </a:r>
            <a:r>
              <a:rPr lang="de-DE" sz="800"/>
              <a:t>time you need.</a:t>
            </a:r>
            <a:endParaRPr lang="de-DE" sz="600">
              <a:solidFill>
                <a:schemeClr val="accent5"/>
              </a:solidFill>
            </a:endParaRPr>
          </a:p>
        </p:txBody>
      </p:sp>
      <p:grpSp>
        <p:nvGrpSpPr>
          <p:cNvPr id="9" name="Gruppieren 8"/>
          <p:cNvGrpSpPr/>
          <p:nvPr/>
        </p:nvGrpSpPr>
        <p:grpSpPr>
          <a:xfrm>
            <a:off x="7202739" y="1608810"/>
            <a:ext cx="540399" cy="2991456"/>
            <a:chOff x="334401" y="2156119"/>
            <a:chExt cx="540399" cy="2991456"/>
          </a:xfrm>
        </p:grpSpPr>
        <p:pic>
          <p:nvPicPr>
            <p:cNvPr id="36" name="Picture 7"/>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334800" y="3343372"/>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334800" y="4607575"/>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7"/>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334401" y="2156119"/>
              <a:ext cx="540000" cy="540000"/>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Titel 6"/>
          <p:cNvSpPr>
            <a:spLocks noGrp="1"/>
          </p:cNvSpPr>
          <p:nvPr>
            <p:ph type="title"/>
          </p:nvPr>
        </p:nvSpPr>
        <p:spPr>
          <a:xfrm>
            <a:off x="7123332" y="483262"/>
            <a:ext cx="5468718" cy="664797"/>
          </a:xfrm>
        </p:spPr>
        <p:txBody>
          <a:bodyPr/>
          <a:lstStyle/>
          <a:p>
            <a:r>
              <a:rPr lang="de-DE" sz="2400"/>
              <a:t>THREE STANDARDS FOR A </a:t>
            </a:r>
            <a:br>
              <a:rPr lang="de-DE" sz="2400"/>
            </a:br>
            <a:r>
              <a:rPr lang="de-DE" sz="2400"/>
              <a:t>MORE UNIQUE CHARACTER</a:t>
            </a:r>
            <a:endParaRPr lang="de-DE"/>
          </a:p>
        </p:txBody>
      </p:sp>
    </p:spTree>
    <p:extLst>
      <p:ext uri="{BB962C8B-B14F-4D97-AF65-F5344CB8AC3E}">
        <p14:creationId xmlns:p14="http://schemas.microsoft.com/office/powerpoint/2010/main" val="402218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p:cNvPicPr>
          <p:nvPr/>
        </p:nvPicPr>
        <p:blipFill>
          <a:blip r:embed="rId3" cstate="screen">
            <a:extLst>
              <a:ext uri="{28A0092B-C50C-407E-A947-70E740481C1C}">
                <a14:useLocalDpi xmlns:a14="http://schemas.microsoft.com/office/drawing/2010/main"/>
              </a:ext>
            </a:extLst>
          </a:blip>
          <a:stretch>
            <a:fillRect/>
          </a:stretch>
        </p:blipFill>
        <p:spPr>
          <a:xfrm>
            <a:off x="-9331" y="-1"/>
            <a:ext cx="7920000" cy="6120000"/>
          </a:xfrm>
          <a:prstGeom prst="rect">
            <a:avLst/>
          </a:prstGeom>
        </p:spPr>
      </p:pic>
      <p:sp>
        <p:nvSpPr>
          <p:cNvPr id="24" name="Foliennummernplatzhalter 1"/>
          <p:cNvSpPr>
            <a:spLocks noGrp="1"/>
          </p:cNvSpPr>
          <p:nvPr>
            <p:ph type="sldNum" sz="quarter" idx="10"/>
          </p:nvPr>
        </p:nvSpPr>
        <p:spPr>
          <a:xfrm>
            <a:off x="5706660" y="6404934"/>
            <a:ext cx="778679" cy="292388"/>
          </a:xfrm>
        </p:spPr>
        <p:txBody>
          <a:bodyPr/>
          <a:lstStyle/>
          <a:p>
            <a:fld id="{FCEB0F34-BB6E-E94A-9CCE-E54518D97C46}" type="slidenum">
              <a:rPr lang="en-US" smtClean="0"/>
              <a:pPr/>
              <a:t>11</a:t>
            </a:fld>
            <a:r>
              <a:rPr lang="en-US"/>
              <a:t> </a:t>
            </a:r>
            <a:endParaRPr lang="en-US" b="0"/>
          </a:p>
        </p:txBody>
      </p:sp>
      <p:sp>
        <p:nvSpPr>
          <p:cNvPr id="38" name="Textplatzhalter 10"/>
          <p:cNvSpPr>
            <a:spLocks noGrp="1"/>
          </p:cNvSpPr>
          <p:nvPr>
            <p:ph type="body" sz="quarter" idx="35"/>
          </p:nvPr>
        </p:nvSpPr>
        <p:spPr>
          <a:xfrm>
            <a:off x="8285308" y="766320"/>
            <a:ext cx="7273642" cy="4888445"/>
          </a:xfrm>
        </p:spPr>
        <p:txBody>
          <a:bodyPr/>
          <a:lstStyle/>
          <a:p>
            <a:pPr marL="792163" lvl="2">
              <a:lnSpc>
                <a:spcPct val="250000"/>
              </a:lnSpc>
              <a:buFont typeface="Wingdings" panose="05000000000000000000" pitchFamily="2" charset="2"/>
              <a:buChar char="§"/>
            </a:pPr>
            <a:r>
              <a:rPr lang="en-US"/>
              <a:t>Fire protection doors</a:t>
            </a:r>
          </a:p>
          <a:p>
            <a:pPr marL="792163" lvl="2">
              <a:lnSpc>
                <a:spcPct val="250000"/>
              </a:lnSpc>
              <a:buFont typeface="Wingdings" panose="05000000000000000000" pitchFamily="2" charset="2"/>
              <a:buChar char="§"/>
            </a:pPr>
            <a:r>
              <a:rPr lang="en-US"/>
              <a:t>Smoke protection doors</a:t>
            </a:r>
          </a:p>
          <a:p>
            <a:pPr marL="792163" lvl="2">
              <a:lnSpc>
                <a:spcPct val="250000"/>
              </a:lnSpc>
              <a:buFont typeface="Wingdings" panose="05000000000000000000" pitchFamily="2" charset="2"/>
              <a:buChar char="§"/>
            </a:pPr>
            <a:r>
              <a:rPr lang="en-US"/>
              <a:t>Security doors</a:t>
            </a:r>
          </a:p>
          <a:p>
            <a:pPr marL="792163" lvl="2">
              <a:lnSpc>
                <a:spcPct val="250000"/>
              </a:lnSpc>
              <a:buFont typeface="Wingdings" panose="05000000000000000000" pitchFamily="2" charset="2"/>
              <a:buChar char="§"/>
            </a:pPr>
            <a:r>
              <a:rPr lang="en-US"/>
              <a:t>Sound-insulating doors</a:t>
            </a:r>
          </a:p>
          <a:p>
            <a:pPr marL="792163" lvl="2">
              <a:lnSpc>
                <a:spcPct val="250000"/>
              </a:lnSpc>
              <a:buFont typeface="Wingdings" panose="05000000000000000000" pitchFamily="2" charset="2"/>
              <a:buChar char="§"/>
            </a:pPr>
            <a:r>
              <a:rPr lang="en-US"/>
              <a:t>Multi-purpose doors</a:t>
            </a:r>
          </a:p>
        </p:txBody>
      </p:sp>
      <p:pic>
        <p:nvPicPr>
          <p:cNvPr id="39" name="Picture 3" descr="R:\Teckentrup\VERWALTUNG_Sales App\Dateien_fuer_Datenbank\ICONS\ICONS_aktuell\CMF\feuerschutztueren.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22654" y="939441"/>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R:\Teckentrup\VERWALTUNG_Sales App\Dateien_fuer_Datenbank\ICONS\ICONS_aktuell\CMF\mehrzwecktueren.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22654" y="3686879"/>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R:\Teckentrup\VERWALTUNG_Sales App\Dateien_fuer_Datenbank\ICONS\ICONS_aktuell\CMF\rauchschutztueren.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422654" y="1618448"/>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R:\Teckentrup\VERWALTUNG_Sales App\Dateien_fuer_Datenbank\ICONS\ICONS_aktuell\CMF\schallschutztueren.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422654" y="2985864"/>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7" descr="R:\Teckentrup\VERWALTUNG_Sales App\Dateien_fuer_Datenbank\ICONS\ICONS_aktuell\CMF\sicherheitstueren.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422654" y="2294250"/>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6" name="Titel 3"/>
          <p:cNvSpPr txBox="1">
            <a:spLocks/>
          </p:cNvSpPr>
          <p:nvPr/>
        </p:nvSpPr>
        <p:spPr bwMode="gray">
          <a:xfrm flipH="1">
            <a:off x="8317057" y="303506"/>
            <a:ext cx="3466934" cy="346249"/>
          </a:xfrm>
          <a:prstGeom prst="rect">
            <a:avLst/>
          </a:prstGeom>
          <a:noFill/>
        </p:spPr>
        <p:txBody>
          <a:bodyPr vert="horz" wrap="square" lIns="90000" tIns="0" rIns="90000" bIns="0" rtlCol="0" anchor="t" anchorCtr="0">
            <a:spAutoFit/>
          </a:bodyPr>
          <a:lstStyle>
            <a:lvl1pPr algn="l" defTabSz="609585" rtl="0" eaLnBrk="1" latinLnBrk="0" hangingPunct="1">
              <a:lnSpc>
                <a:spcPct val="90000"/>
              </a:lnSpc>
              <a:spcBef>
                <a:spcPct val="0"/>
              </a:spcBef>
              <a:buNone/>
              <a:defRPr lang="en-US" sz="2500" b="1" kern="1200" baseline="0" noProof="0" dirty="0">
                <a:solidFill>
                  <a:schemeClr val="tx1"/>
                </a:solidFill>
                <a:latin typeface="Arial" panose="020B0604020202020204" pitchFamily="34" charset="0"/>
                <a:ea typeface="Arial Arial" panose="020B0706030804020204" pitchFamily="34" charset="0"/>
                <a:cs typeface="Arial" panose="020B0604020202020204" pitchFamily="34" charset="0"/>
              </a:defRPr>
            </a:lvl1pPr>
          </a:lstStyle>
          <a:p>
            <a:r>
              <a:rPr lang="de-DE"/>
              <a:t>PROFESSIONAL</a:t>
            </a:r>
          </a:p>
        </p:txBody>
      </p:sp>
      <p:sp>
        <p:nvSpPr>
          <p:cNvPr id="17" name="Textplatzhalter 18"/>
          <p:cNvSpPr txBox="1">
            <a:spLocks/>
          </p:cNvSpPr>
          <p:nvPr/>
        </p:nvSpPr>
        <p:spPr bwMode="gray">
          <a:xfrm>
            <a:off x="100695" y="49496"/>
            <a:ext cx="2456238" cy="394657"/>
          </a:xfrm>
          <a:prstGeom prst="rect">
            <a:avLst/>
          </a:prstGeom>
          <a:noFill/>
        </p:spPr>
        <p:txBody>
          <a:bodyPr vert="horz" wrap="square" lIns="108000" tIns="111600" rIns="108000" bIns="111600" rtlCol="0" anchor="ctr" anchorCtr="0">
            <a:spAutoFit/>
          </a:bodyPr>
          <a:lstStyle>
            <a:lvl1pPr marL="0" indent="0" algn="l" defTabSz="609585" rtl="0" eaLnBrk="1" latinLnBrk="0" hangingPunct="1">
              <a:lnSpc>
                <a:spcPct val="100000"/>
              </a:lnSpc>
              <a:spcBef>
                <a:spcPts val="0"/>
              </a:spcBef>
              <a:buClr>
                <a:schemeClr val="tx1"/>
              </a:buClr>
              <a:buSzPct val="100000"/>
              <a:buFont typeface="Symbol" panose="05050102010706020507" pitchFamily="18" charset="2"/>
              <a:buNone/>
              <a:tabLst/>
              <a:defRPr sz="1100" b="0" kern="1200" cap="all" baseline="0">
                <a:solidFill>
                  <a:schemeClr val="bg1"/>
                </a:solidFill>
                <a:latin typeface="+mj-lt"/>
                <a:ea typeface="Arial" panose="020B0606030504020204" pitchFamily="34" charset="0"/>
                <a:cs typeface="Arial" panose="020B0604020202020204" pitchFamily="34" charset="0"/>
              </a:defRPr>
            </a:lvl1pPr>
            <a:lvl2pPr marL="222250" indent="-222250" algn="l" defTabSz="609585" rtl="0" eaLnBrk="1" latinLnBrk="0" hangingPunct="1">
              <a:lnSpc>
                <a:spcPct val="120000"/>
              </a:lnSpc>
              <a:spcBef>
                <a:spcPts val="600"/>
              </a:spcBef>
              <a:buClrTx/>
              <a:buSzPct val="100000"/>
              <a:buFont typeface="Wingdings" panose="05000000000000000000" pitchFamily="2" charset="2"/>
              <a:buChar char=""/>
              <a:tabLst/>
              <a:defRPr sz="1600" kern="1200">
                <a:solidFill>
                  <a:schemeClr val="bg1"/>
                </a:solidFill>
                <a:latin typeface="+mj-lt"/>
                <a:ea typeface="Arial" panose="020B0606030504020204" pitchFamily="34" charset="0"/>
                <a:cs typeface="Arial" panose="020B0604020202020204" pitchFamily="34" charset="0"/>
              </a:defRPr>
            </a:lvl2pPr>
            <a:lvl3pPr marL="506413" indent="-285750" algn="l" defTabSz="609585" rtl="0" eaLnBrk="1" latinLnBrk="0" hangingPunct="1">
              <a:lnSpc>
                <a:spcPct val="120000"/>
              </a:lnSpc>
              <a:spcBef>
                <a:spcPts val="600"/>
              </a:spcBef>
              <a:buClrTx/>
              <a:buSzPct val="100000"/>
              <a:buFont typeface="Wingdings 3" panose="05040102010807070707" pitchFamily="18" charset="2"/>
              <a:buChar char="Ú"/>
              <a:tabLst/>
              <a:defRPr lang="de-DE" sz="1600" kern="1200">
                <a:solidFill>
                  <a:schemeClr val="bg1"/>
                </a:solidFill>
                <a:latin typeface="+mj-lt"/>
                <a:ea typeface="Arial" panose="020B0606030504020204" pitchFamily="34" charset="0"/>
                <a:cs typeface="Arial" panose="020B0604020202020204" pitchFamily="34" charset="0"/>
              </a:defRPr>
            </a:lvl3pPr>
            <a:lvl4pPr marL="661988" indent="0" algn="l" defTabSz="609585" rtl="0" eaLnBrk="1" latinLnBrk="0" hangingPunct="1">
              <a:lnSpc>
                <a:spcPct val="100000"/>
              </a:lnSpc>
              <a:spcBef>
                <a:spcPts val="600"/>
              </a:spcBef>
              <a:buClr>
                <a:schemeClr val="tx1"/>
              </a:buClr>
              <a:buFont typeface="Symbol" panose="05050102010706020507" pitchFamily="18" charset="2"/>
              <a:buNone/>
              <a:defRPr sz="1200" kern="1200">
                <a:solidFill>
                  <a:schemeClr val="bg1"/>
                </a:solidFill>
                <a:latin typeface="+mj-lt"/>
                <a:ea typeface="+mn-ea"/>
                <a:cs typeface="+mn-cs"/>
              </a:defRPr>
            </a:lvl4pPr>
            <a:lvl5pPr marL="655638" indent="-176213" algn="l" defTabSz="609585" rtl="0" eaLnBrk="1" latinLnBrk="0" hangingPunct="1">
              <a:spcBef>
                <a:spcPct val="20000"/>
              </a:spcBef>
              <a:buFont typeface="Arial"/>
              <a:buChar char="»"/>
              <a:defRPr sz="1800" kern="1200">
                <a:solidFill>
                  <a:schemeClr val="bg1"/>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de-DE" b="1">
                <a:solidFill>
                  <a:schemeClr val="tx1"/>
                </a:solidFill>
              </a:rPr>
              <a:t>Teckentrup</a:t>
            </a:r>
            <a:r>
              <a:rPr lang="de-DE">
                <a:solidFill>
                  <a:schemeClr val="tx1"/>
                </a:solidFill>
              </a:rPr>
              <a:t> | PROFESSIONAL</a:t>
            </a:r>
          </a:p>
        </p:txBody>
      </p:sp>
      <p:sp>
        <p:nvSpPr>
          <p:cNvPr id="15" name="Textplatzhalter 8"/>
          <p:cNvSpPr txBox="1">
            <a:spLocks/>
          </p:cNvSpPr>
          <p:nvPr/>
        </p:nvSpPr>
        <p:spPr bwMode="gray">
          <a:xfrm>
            <a:off x="-7841" y="4712497"/>
            <a:ext cx="6215518" cy="492443"/>
          </a:xfrm>
          <a:prstGeom prst="rect">
            <a:avLst/>
          </a:prstGeom>
          <a:solidFill>
            <a:schemeClr val="tx1"/>
          </a:solidFill>
        </p:spPr>
        <p:txBody>
          <a:bodyPr vert="horz" wrap="square" lIns="91440" tIns="0" rIns="91440" bIns="0" rtlCol="0" anchor="t" anchorCtr="0">
            <a:spAutoFit/>
          </a:bodyPr>
          <a:lstStyle>
            <a:lvl1pPr marL="0" indent="0" algn="l" defTabSz="609585" rtl="0" eaLnBrk="1" latinLnBrk="0" hangingPunct="1">
              <a:lnSpc>
                <a:spcPct val="120000"/>
              </a:lnSpc>
              <a:spcBef>
                <a:spcPts val="600"/>
              </a:spcBef>
              <a:buClr>
                <a:schemeClr val="tx1"/>
              </a:buClr>
              <a:buSzPct val="100000"/>
              <a:buFont typeface="Symbol" panose="05050102010706020507" pitchFamily="18" charset="2"/>
              <a:buNone/>
              <a:tabLst/>
              <a:defRPr lang="de-DE" sz="1800" b="0" kern="1200" baseline="0" dirty="0">
                <a:solidFill>
                  <a:srgbClr val="000000"/>
                </a:solidFill>
                <a:latin typeface="+mj-lt"/>
                <a:ea typeface="Arial" panose="020B0606030504020204" pitchFamily="34" charset="0"/>
                <a:cs typeface="Arial" panose="020B0604020202020204" pitchFamily="34" charset="0"/>
              </a:defRPr>
            </a:lvl1pPr>
            <a:lvl2pPr marL="222250" indent="-222250" algn="l" defTabSz="609585" rtl="0" eaLnBrk="1" latinLnBrk="0" hangingPunct="1">
              <a:lnSpc>
                <a:spcPct val="120000"/>
              </a:lnSpc>
              <a:spcBef>
                <a:spcPts val="600"/>
              </a:spcBef>
              <a:buClrTx/>
              <a:buSzPct val="100000"/>
              <a:buFont typeface="Wingdings" panose="05000000000000000000" pitchFamily="2" charset="2"/>
              <a:buChar char=""/>
              <a:tabLst/>
              <a:defRPr sz="1600" kern="1200">
                <a:solidFill>
                  <a:srgbClr val="000000"/>
                </a:solidFill>
                <a:latin typeface="Arial" panose="020B0604020202020204" pitchFamily="34" charset="0"/>
                <a:ea typeface="Arial" panose="020B0606030504020204" pitchFamily="34" charset="0"/>
                <a:cs typeface="Arial" panose="020B0604020202020204" pitchFamily="34" charset="0"/>
              </a:defRPr>
            </a:lvl2pPr>
            <a:lvl3pPr marL="506413" indent="-285750" algn="l" defTabSz="609585" rtl="0" eaLnBrk="1" latinLnBrk="0" hangingPunct="1">
              <a:lnSpc>
                <a:spcPct val="120000"/>
              </a:lnSpc>
              <a:spcBef>
                <a:spcPts val="600"/>
              </a:spcBef>
              <a:buClrTx/>
              <a:buSzPct val="100000"/>
              <a:buFont typeface="Wingdings 3" panose="05040102010807070707" pitchFamily="18" charset="2"/>
              <a:buChar char="Ú"/>
              <a:tabLst/>
              <a:defRPr lang="de-DE" sz="1600" kern="1200" dirty="0">
                <a:solidFill>
                  <a:srgbClr val="000000"/>
                </a:solidFill>
                <a:latin typeface="Arial" panose="020B0604020202020204" pitchFamily="34" charset="0"/>
                <a:ea typeface="Arial" panose="020B0606030504020204" pitchFamily="34" charset="0"/>
                <a:cs typeface="Arial" panose="020B0604020202020204" pitchFamily="34" charset="0"/>
              </a:defRPr>
            </a:lvl3pPr>
            <a:lvl4pPr marL="661988" indent="0" algn="l" defTabSz="609585" rtl="0" eaLnBrk="1" latinLnBrk="0" hangingPunct="1">
              <a:lnSpc>
                <a:spcPct val="100000"/>
              </a:lnSpc>
              <a:spcBef>
                <a:spcPts val="600"/>
              </a:spcBef>
              <a:buClr>
                <a:schemeClr val="tx1"/>
              </a:buClr>
              <a:buFont typeface="Symbol" panose="05050102010706020507" pitchFamily="18" charset="2"/>
              <a:buNone/>
              <a:defRPr sz="1200" kern="1200">
                <a:solidFill>
                  <a:schemeClr val="tx1"/>
                </a:solidFill>
                <a:latin typeface="+mn-lt"/>
                <a:ea typeface="+mn-ea"/>
                <a:cs typeface="+mn-cs"/>
              </a:defRPr>
            </a:lvl4pPr>
            <a:lvl5pPr marL="655638" indent="-176213" algn="l" defTabSz="609585" rtl="0" eaLnBrk="1" latinLnBrk="0" hangingPunct="1">
              <a:spcBef>
                <a:spcPct val="20000"/>
              </a:spcBef>
              <a:buFont typeface="Arial"/>
              <a:buChar char="»"/>
              <a:defRPr sz="18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pPr>
            <a:r>
              <a:rPr lang="de-DE" sz="3200" b="1">
                <a:solidFill>
                  <a:schemeClr val="bg1"/>
                </a:solidFill>
              </a:rPr>
              <a:t>DOOR SOLUTIONS FOR MORE</a:t>
            </a:r>
          </a:p>
        </p:txBody>
      </p:sp>
      <p:sp>
        <p:nvSpPr>
          <p:cNvPr id="18" name="Textplatzhalter 8"/>
          <p:cNvSpPr txBox="1">
            <a:spLocks/>
          </p:cNvSpPr>
          <p:nvPr/>
        </p:nvSpPr>
        <p:spPr bwMode="gray">
          <a:xfrm>
            <a:off x="-8965" y="5253367"/>
            <a:ext cx="6551921" cy="492443"/>
          </a:xfrm>
          <a:prstGeom prst="rect">
            <a:avLst/>
          </a:prstGeom>
          <a:solidFill>
            <a:schemeClr val="tx1"/>
          </a:solidFill>
        </p:spPr>
        <p:txBody>
          <a:bodyPr vert="horz" wrap="square" lIns="91440" tIns="0" rIns="91440" bIns="0" rtlCol="0" anchor="t" anchorCtr="0">
            <a:spAutoFit/>
          </a:bodyPr>
          <a:lstStyle>
            <a:lvl1pPr marL="0" indent="0" algn="l" defTabSz="609585" rtl="0" eaLnBrk="1" latinLnBrk="0" hangingPunct="1">
              <a:lnSpc>
                <a:spcPct val="120000"/>
              </a:lnSpc>
              <a:spcBef>
                <a:spcPts val="600"/>
              </a:spcBef>
              <a:buClr>
                <a:schemeClr val="tx1"/>
              </a:buClr>
              <a:buSzPct val="100000"/>
              <a:buFont typeface="Symbol" panose="05050102010706020507" pitchFamily="18" charset="2"/>
              <a:buNone/>
              <a:tabLst/>
              <a:defRPr lang="de-DE" sz="1800" b="0" kern="1200" baseline="0" dirty="0">
                <a:solidFill>
                  <a:srgbClr val="000000"/>
                </a:solidFill>
                <a:latin typeface="+mj-lt"/>
                <a:ea typeface="Arial" panose="020B0606030504020204" pitchFamily="34" charset="0"/>
                <a:cs typeface="Arial" panose="020B0604020202020204" pitchFamily="34" charset="0"/>
              </a:defRPr>
            </a:lvl1pPr>
            <a:lvl2pPr marL="222250" indent="-222250" algn="l" defTabSz="609585" rtl="0" eaLnBrk="1" latinLnBrk="0" hangingPunct="1">
              <a:lnSpc>
                <a:spcPct val="120000"/>
              </a:lnSpc>
              <a:spcBef>
                <a:spcPts val="600"/>
              </a:spcBef>
              <a:buClrTx/>
              <a:buSzPct val="100000"/>
              <a:buFont typeface="Wingdings" panose="05000000000000000000" pitchFamily="2" charset="2"/>
              <a:buChar char=""/>
              <a:tabLst/>
              <a:defRPr sz="1600" kern="1200">
                <a:solidFill>
                  <a:srgbClr val="000000"/>
                </a:solidFill>
                <a:latin typeface="Arial" panose="020B0604020202020204" pitchFamily="34" charset="0"/>
                <a:ea typeface="Arial" panose="020B0606030504020204" pitchFamily="34" charset="0"/>
                <a:cs typeface="Arial" panose="020B0604020202020204" pitchFamily="34" charset="0"/>
              </a:defRPr>
            </a:lvl2pPr>
            <a:lvl3pPr marL="506413" indent="-285750" algn="l" defTabSz="609585" rtl="0" eaLnBrk="1" latinLnBrk="0" hangingPunct="1">
              <a:lnSpc>
                <a:spcPct val="120000"/>
              </a:lnSpc>
              <a:spcBef>
                <a:spcPts val="600"/>
              </a:spcBef>
              <a:buClrTx/>
              <a:buSzPct val="100000"/>
              <a:buFont typeface="Wingdings 3" panose="05040102010807070707" pitchFamily="18" charset="2"/>
              <a:buChar char="Ú"/>
              <a:tabLst/>
              <a:defRPr lang="de-DE" sz="1600" kern="1200" dirty="0">
                <a:solidFill>
                  <a:srgbClr val="000000"/>
                </a:solidFill>
                <a:latin typeface="Arial" panose="020B0604020202020204" pitchFamily="34" charset="0"/>
                <a:ea typeface="Arial" panose="020B0606030504020204" pitchFamily="34" charset="0"/>
                <a:cs typeface="Arial" panose="020B0604020202020204" pitchFamily="34" charset="0"/>
              </a:defRPr>
            </a:lvl3pPr>
            <a:lvl4pPr marL="661988" indent="0" algn="l" defTabSz="609585" rtl="0" eaLnBrk="1" latinLnBrk="0" hangingPunct="1">
              <a:lnSpc>
                <a:spcPct val="100000"/>
              </a:lnSpc>
              <a:spcBef>
                <a:spcPts val="600"/>
              </a:spcBef>
              <a:buClr>
                <a:schemeClr val="tx1"/>
              </a:buClr>
              <a:buFont typeface="Symbol" panose="05050102010706020507" pitchFamily="18" charset="2"/>
              <a:buNone/>
              <a:defRPr sz="1200" kern="1200">
                <a:solidFill>
                  <a:schemeClr val="tx1"/>
                </a:solidFill>
                <a:latin typeface="+mn-lt"/>
                <a:ea typeface="+mn-ea"/>
                <a:cs typeface="+mn-cs"/>
              </a:defRPr>
            </a:lvl4pPr>
            <a:lvl5pPr marL="655638" indent="-176213" algn="l" defTabSz="609585" rtl="0" eaLnBrk="1" latinLnBrk="0" hangingPunct="1">
              <a:spcBef>
                <a:spcPct val="20000"/>
              </a:spcBef>
              <a:buFont typeface="Arial"/>
              <a:buChar char="»"/>
              <a:defRPr sz="18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pPr>
            <a:r>
              <a:rPr lang="de-DE" sz="3200" b="1">
                <a:solidFill>
                  <a:schemeClr val="accent2"/>
                </a:solidFill>
              </a:rPr>
              <a:t>SECURITY</a:t>
            </a:r>
            <a:r>
              <a:rPr lang="de-DE" sz="3200" b="1">
                <a:solidFill>
                  <a:schemeClr val="bg1"/>
                </a:solidFill>
              </a:rPr>
              <a:t> AND PERFORMANCE </a:t>
            </a:r>
          </a:p>
        </p:txBody>
      </p:sp>
      <p:pic>
        <p:nvPicPr>
          <p:cNvPr id="14" name="Picture 4" descr="R:\Teckentrup\VERWALTUNG_Sales App\Dateien_fuer_Datenbank\ICONS\ICONS_aktuell\CMF\carteck_schwingtore.png">
            <a:extLst>
              <a:ext uri="{FF2B5EF4-FFF2-40B4-BE49-F238E27FC236}">
                <a16:creationId xmlns:a16="http://schemas.microsoft.com/office/drawing/2014/main" id="{0DF6BB65-06CD-4C19-95B8-6A3802D1025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422654" y="4368872"/>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platzhalter 18">
            <a:extLst>
              <a:ext uri="{FF2B5EF4-FFF2-40B4-BE49-F238E27FC236}">
                <a16:creationId xmlns:a16="http://schemas.microsoft.com/office/drawing/2014/main" id="{852BE66B-DAC7-4729-8B69-4B9A9CF146EB}"/>
              </a:ext>
            </a:extLst>
          </p:cNvPr>
          <p:cNvSpPr txBox="1">
            <a:spLocks/>
          </p:cNvSpPr>
          <p:nvPr/>
        </p:nvSpPr>
        <p:spPr bwMode="gray">
          <a:xfrm>
            <a:off x="9054095" y="4403071"/>
            <a:ext cx="5403780" cy="471601"/>
          </a:xfrm>
          <a:prstGeom prst="rect">
            <a:avLst/>
          </a:prstGeom>
          <a:noFill/>
        </p:spPr>
        <p:txBody>
          <a:bodyPr vert="horz" wrap="square" lIns="108000" tIns="111600" rIns="108000" bIns="111600" rtlCol="0" anchor="ctr" anchorCtr="0">
            <a:spAutoFit/>
          </a:bodyPr>
          <a:lstStyle>
            <a:lvl1pPr marL="0" indent="0" algn="l" defTabSz="609585" rtl="0" eaLnBrk="1" latinLnBrk="0" hangingPunct="1">
              <a:lnSpc>
                <a:spcPct val="100000"/>
              </a:lnSpc>
              <a:spcBef>
                <a:spcPts val="0"/>
              </a:spcBef>
              <a:buClr>
                <a:schemeClr val="tx1"/>
              </a:buClr>
              <a:buSzPct val="100000"/>
              <a:buFont typeface="Symbol" panose="05050102010706020507" pitchFamily="18" charset="2"/>
              <a:buNone/>
              <a:tabLst/>
              <a:defRPr sz="1100" b="0" kern="1200" cap="all" baseline="0">
                <a:solidFill>
                  <a:schemeClr val="bg1"/>
                </a:solidFill>
                <a:latin typeface="+mj-lt"/>
                <a:ea typeface="Arial" panose="020B0606030504020204" pitchFamily="34" charset="0"/>
                <a:cs typeface="Arial" panose="020B0604020202020204" pitchFamily="34" charset="0"/>
              </a:defRPr>
            </a:lvl1pPr>
            <a:lvl2pPr marL="222250" indent="-222250" algn="l" defTabSz="609585" rtl="0" eaLnBrk="1" latinLnBrk="0" hangingPunct="1">
              <a:lnSpc>
                <a:spcPct val="120000"/>
              </a:lnSpc>
              <a:spcBef>
                <a:spcPts val="600"/>
              </a:spcBef>
              <a:buClrTx/>
              <a:buSzPct val="100000"/>
              <a:buFont typeface="Wingdings" panose="05000000000000000000" pitchFamily="2" charset="2"/>
              <a:buChar char=""/>
              <a:tabLst/>
              <a:defRPr sz="1600" kern="1200">
                <a:solidFill>
                  <a:schemeClr val="bg1"/>
                </a:solidFill>
                <a:latin typeface="+mj-lt"/>
                <a:ea typeface="Arial" panose="020B0606030504020204" pitchFamily="34" charset="0"/>
                <a:cs typeface="Arial" panose="020B0604020202020204" pitchFamily="34" charset="0"/>
              </a:defRPr>
            </a:lvl2pPr>
            <a:lvl3pPr marL="506413" indent="-285750" algn="l" defTabSz="609585" rtl="0" eaLnBrk="1" latinLnBrk="0" hangingPunct="1">
              <a:lnSpc>
                <a:spcPct val="120000"/>
              </a:lnSpc>
              <a:spcBef>
                <a:spcPts val="600"/>
              </a:spcBef>
              <a:buClrTx/>
              <a:buSzPct val="100000"/>
              <a:buFont typeface="Wingdings 3" panose="05040102010807070707" pitchFamily="18" charset="2"/>
              <a:buChar char="Ú"/>
              <a:tabLst/>
              <a:defRPr lang="de-DE" sz="1600" kern="1200">
                <a:solidFill>
                  <a:schemeClr val="bg1"/>
                </a:solidFill>
                <a:latin typeface="+mj-lt"/>
                <a:ea typeface="Arial" panose="020B0606030504020204" pitchFamily="34" charset="0"/>
                <a:cs typeface="Arial" panose="020B0604020202020204" pitchFamily="34" charset="0"/>
              </a:defRPr>
            </a:lvl3pPr>
            <a:lvl4pPr marL="661988" indent="0" algn="l" defTabSz="609585" rtl="0" eaLnBrk="1" latinLnBrk="0" hangingPunct="1">
              <a:lnSpc>
                <a:spcPct val="100000"/>
              </a:lnSpc>
              <a:spcBef>
                <a:spcPts val="600"/>
              </a:spcBef>
              <a:buClr>
                <a:schemeClr val="tx1"/>
              </a:buClr>
              <a:buFont typeface="Symbol" panose="05050102010706020507" pitchFamily="18" charset="2"/>
              <a:buNone/>
              <a:defRPr sz="1200" kern="1200">
                <a:solidFill>
                  <a:schemeClr val="bg1"/>
                </a:solidFill>
                <a:latin typeface="+mj-lt"/>
                <a:ea typeface="+mn-ea"/>
                <a:cs typeface="+mn-cs"/>
              </a:defRPr>
            </a:lvl4pPr>
            <a:lvl5pPr marL="655638" indent="-176213" algn="l" defTabSz="609585" rtl="0" eaLnBrk="1" latinLnBrk="0" hangingPunct="1">
              <a:spcBef>
                <a:spcPct val="20000"/>
              </a:spcBef>
              <a:buFont typeface="Arial"/>
              <a:buChar char="»"/>
              <a:defRPr sz="1800" kern="1200">
                <a:solidFill>
                  <a:schemeClr val="bg1"/>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sz="1600" cap="none">
                <a:solidFill>
                  <a:schemeClr val="tx1"/>
                </a:solidFill>
              </a:rPr>
              <a:t>Fire protection sliding door</a:t>
            </a:r>
          </a:p>
        </p:txBody>
      </p:sp>
    </p:spTree>
    <p:extLst>
      <p:ext uri="{BB962C8B-B14F-4D97-AF65-F5344CB8AC3E}">
        <p14:creationId xmlns:p14="http://schemas.microsoft.com/office/powerpoint/2010/main" val="3080562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p:cNvPicPr>
          <p:nvPr/>
        </p:nvPicPr>
        <p:blipFill rotWithShape="1">
          <a:blip r:embed="rId3" cstate="screen">
            <a:extLst>
              <a:ext uri="{28A0092B-C50C-407E-A947-70E740481C1C}">
                <a14:useLocalDpi xmlns:a14="http://schemas.microsoft.com/office/drawing/2010/main"/>
              </a:ext>
            </a:extLst>
          </a:blip>
          <a:srcRect l="19276" b="7356"/>
          <a:stretch/>
        </p:blipFill>
        <p:spPr>
          <a:xfrm>
            <a:off x="0" y="0"/>
            <a:ext cx="7920000" cy="6156000"/>
          </a:xfrm>
          <a:prstGeom prst="rect">
            <a:avLst/>
          </a:prstGeom>
        </p:spPr>
      </p:pic>
      <p:sp>
        <p:nvSpPr>
          <p:cNvPr id="22" name="Foliennummernplatzhalter 1"/>
          <p:cNvSpPr>
            <a:spLocks noGrp="1"/>
          </p:cNvSpPr>
          <p:nvPr>
            <p:ph type="sldNum" sz="quarter" idx="10"/>
          </p:nvPr>
        </p:nvSpPr>
        <p:spPr>
          <a:xfrm>
            <a:off x="5706660" y="6404934"/>
            <a:ext cx="778679" cy="292388"/>
          </a:xfrm>
        </p:spPr>
        <p:txBody>
          <a:bodyPr/>
          <a:lstStyle/>
          <a:p>
            <a:fld id="{FCEB0F34-BB6E-E94A-9CCE-E54518D97C46}" type="slidenum">
              <a:rPr lang="en-US" smtClean="0"/>
              <a:pPr/>
              <a:t>12</a:t>
            </a:fld>
            <a:r>
              <a:rPr lang="en-US"/>
              <a:t> </a:t>
            </a:r>
            <a:endParaRPr lang="en-US" b="0"/>
          </a:p>
        </p:txBody>
      </p:sp>
      <p:sp>
        <p:nvSpPr>
          <p:cNvPr id="30" name="Textplatzhalter 18"/>
          <p:cNvSpPr txBox="1">
            <a:spLocks/>
          </p:cNvSpPr>
          <p:nvPr/>
        </p:nvSpPr>
        <p:spPr bwMode="gray">
          <a:xfrm>
            <a:off x="100695" y="49496"/>
            <a:ext cx="2124000" cy="394657"/>
          </a:xfrm>
          <a:prstGeom prst="rect">
            <a:avLst/>
          </a:prstGeom>
          <a:noFill/>
        </p:spPr>
        <p:txBody>
          <a:bodyPr vert="horz" wrap="square" lIns="108000" tIns="111600" rIns="108000" bIns="111600" rtlCol="0" anchor="ctr" anchorCtr="0">
            <a:spAutoFit/>
          </a:bodyPr>
          <a:lstStyle>
            <a:lvl1pPr marL="0" indent="0" algn="l" defTabSz="609585" rtl="0" eaLnBrk="1" latinLnBrk="0" hangingPunct="1">
              <a:lnSpc>
                <a:spcPct val="100000"/>
              </a:lnSpc>
              <a:spcBef>
                <a:spcPts val="0"/>
              </a:spcBef>
              <a:buClr>
                <a:schemeClr val="tx1"/>
              </a:buClr>
              <a:buSzPct val="100000"/>
              <a:buFont typeface="Symbol" panose="05050102010706020507" pitchFamily="18" charset="2"/>
              <a:buNone/>
              <a:tabLst/>
              <a:defRPr sz="1100" b="0" kern="1200" cap="all" baseline="0">
                <a:solidFill>
                  <a:schemeClr val="bg1"/>
                </a:solidFill>
                <a:latin typeface="+mj-lt"/>
                <a:ea typeface="Arial" panose="020B0606030504020204" pitchFamily="34" charset="0"/>
                <a:cs typeface="Arial" panose="020B0604020202020204" pitchFamily="34" charset="0"/>
              </a:defRPr>
            </a:lvl1pPr>
            <a:lvl2pPr marL="222250" indent="-222250" algn="l" defTabSz="609585" rtl="0" eaLnBrk="1" latinLnBrk="0" hangingPunct="1">
              <a:lnSpc>
                <a:spcPct val="120000"/>
              </a:lnSpc>
              <a:spcBef>
                <a:spcPts val="600"/>
              </a:spcBef>
              <a:buClrTx/>
              <a:buSzPct val="100000"/>
              <a:buFont typeface="Wingdings" panose="05000000000000000000" pitchFamily="2" charset="2"/>
              <a:buChar char=""/>
              <a:tabLst/>
              <a:defRPr sz="1600" kern="1200">
                <a:solidFill>
                  <a:schemeClr val="bg1"/>
                </a:solidFill>
                <a:latin typeface="+mj-lt"/>
                <a:ea typeface="Arial" panose="020B0606030504020204" pitchFamily="34" charset="0"/>
                <a:cs typeface="Arial" panose="020B0604020202020204" pitchFamily="34" charset="0"/>
              </a:defRPr>
            </a:lvl2pPr>
            <a:lvl3pPr marL="506413" indent="-285750" algn="l" defTabSz="609585" rtl="0" eaLnBrk="1" latinLnBrk="0" hangingPunct="1">
              <a:lnSpc>
                <a:spcPct val="120000"/>
              </a:lnSpc>
              <a:spcBef>
                <a:spcPts val="600"/>
              </a:spcBef>
              <a:buClrTx/>
              <a:buSzPct val="100000"/>
              <a:buFont typeface="Wingdings 3" panose="05040102010807070707" pitchFamily="18" charset="2"/>
              <a:buChar char="Ú"/>
              <a:tabLst/>
              <a:defRPr lang="de-DE" sz="1600" kern="1200">
                <a:solidFill>
                  <a:schemeClr val="bg1"/>
                </a:solidFill>
                <a:latin typeface="+mj-lt"/>
                <a:ea typeface="Arial" panose="020B0606030504020204" pitchFamily="34" charset="0"/>
                <a:cs typeface="Arial" panose="020B0604020202020204" pitchFamily="34" charset="0"/>
              </a:defRPr>
            </a:lvl3pPr>
            <a:lvl4pPr marL="661988" indent="0" algn="l" defTabSz="609585" rtl="0" eaLnBrk="1" latinLnBrk="0" hangingPunct="1">
              <a:lnSpc>
                <a:spcPct val="100000"/>
              </a:lnSpc>
              <a:spcBef>
                <a:spcPts val="600"/>
              </a:spcBef>
              <a:buClr>
                <a:schemeClr val="tx1"/>
              </a:buClr>
              <a:buFont typeface="Symbol" panose="05050102010706020507" pitchFamily="18" charset="2"/>
              <a:buNone/>
              <a:defRPr sz="1200" kern="1200">
                <a:solidFill>
                  <a:schemeClr val="bg1"/>
                </a:solidFill>
                <a:latin typeface="+mj-lt"/>
                <a:ea typeface="+mn-ea"/>
                <a:cs typeface="+mn-cs"/>
              </a:defRPr>
            </a:lvl4pPr>
            <a:lvl5pPr marL="655638" indent="-176213" algn="l" defTabSz="609585" rtl="0" eaLnBrk="1" latinLnBrk="0" hangingPunct="1">
              <a:spcBef>
                <a:spcPct val="20000"/>
              </a:spcBef>
              <a:buFont typeface="Arial"/>
              <a:buChar char="»"/>
              <a:defRPr sz="1800" kern="1200">
                <a:solidFill>
                  <a:schemeClr val="bg1"/>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de-DE" b="1">
                <a:solidFill>
                  <a:schemeClr val="tx1"/>
                </a:solidFill>
              </a:rPr>
              <a:t>Teckentrup</a:t>
            </a:r>
            <a:r>
              <a:rPr lang="de-DE">
                <a:solidFill>
                  <a:schemeClr val="tx1"/>
                </a:solidFill>
              </a:rPr>
              <a:t> | Industrial</a:t>
            </a:r>
          </a:p>
        </p:txBody>
      </p:sp>
      <p:sp>
        <p:nvSpPr>
          <p:cNvPr id="43" name="Textplatzhalter 10"/>
          <p:cNvSpPr>
            <a:spLocks noGrp="1"/>
          </p:cNvSpPr>
          <p:nvPr>
            <p:ph type="body" sz="quarter" idx="35"/>
          </p:nvPr>
        </p:nvSpPr>
        <p:spPr>
          <a:xfrm>
            <a:off x="8275807" y="683649"/>
            <a:ext cx="7273642" cy="4032250"/>
          </a:xfrm>
        </p:spPr>
        <p:txBody>
          <a:bodyPr/>
          <a:lstStyle/>
          <a:p>
            <a:pPr marL="792163" lvl="2">
              <a:lnSpc>
                <a:spcPct val="300000"/>
              </a:lnSpc>
              <a:buFont typeface="Wingdings" panose="05000000000000000000" pitchFamily="2" charset="2"/>
              <a:buChar char="§"/>
            </a:pPr>
            <a:r>
              <a:rPr lang="en-US"/>
              <a:t>Industrial sectional doors</a:t>
            </a:r>
          </a:p>
          <a:p>
            <a:pPr marL="792163" lvl="2">
              <a:lnSpc>
                <a:spcPct val="300000"/>
              </a:lnSpc>
              <a:buFont typeface="Wingdings" panose="05000000000000000000" pitchFamily="2" charset="2"/>
              <a:buChar char="§"/>
            </a:pPr>
            <a:r>
              <a:rPr lang="en-US"/>
              <a:t>Industrial roller shutters</a:t>
            </a:r>
          </a:p>
          <a:p>
            <a:pPr marL="792163" lvl="2">
              <a:lnSpc>
                <a:spcPct val="300000"/>
              </a:lnSpc>
              <a:buFont typeface="Wingdings" panose="05000000000000000000" pitchFamily="2" charset="2"/>
              <a:buChar char="§"/>
            </a:pPr>
            <a:r>
              <a:rPr lang="en-US"/>
              <a:t>High-speed door</a:t>
            </a:r>
          </a:p>
          <a:p>
            <a:pPr marL="792163" lvl="2">
              <a:lnSpc>
                <a:spcPct val="300000"/>
              </a:lnSpc>
              <a:buFont typeface="Wingdings" panose="05000000000000000000" pitchFamily="2" charset="2"/>
              <a:buChar char="§"/>
            </a:pPr>
            <a:r>
              <a:rPr lang="en-US"/>
              <a:t>Folding door</a:t>
            </a:r>
          </a:p>
          <a:p>
            <a:pPr marL="792163" lvl="2">
              <a:lnSpc>
                <a:spcPct val="300000"/>
              </a:lnSpc>
              <a:buFont typeface="Wingdings" panose="05000000000000000000" pitchFamily="2" charset="2"/>
              <a:buChar char="§"/>
            </a:pPr>
            <a:r>
              <a:rPr lang="en-US">
                <a:solidFill>
                  <a:schemeClr val="tx1"/>
                </a:solidFill>
              </a:rPr>
              <a:t>Fire protection sliding doors</a:t>
            </a:r>
          </a:p>
        </p:txBody>
      </p:sp>
      <p:pic>
        <p:nvPicPr>
          <p:cNvPr id="44" name="Picture 2" descr="R:\Teckentrup\VERWALTUNG_Sales App\Dateien_fuer_Datenbank\ICONS\ICONS_aktuell\CMF\falltor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24602" y="336494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 descr="R:\Teckentrup\VERWALTUNG_Sales App\Dateien_fuer_Datenbank\ICONS\ICONS_aktuell\CMF\schnellauftore.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24602" y="2564664"/>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5" descr="R:\Teckentrup\VERWALTUNG_Sales App\Dateien_fuer_Datenbank\ICONS\ICONS_aktuell\CMF\carteck_antriebe.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424602" y="1754129"/>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7" descr="R:\Teckentrup\VERWALTUNG_Sales App\Dateien_fuer_Datenbank\ICONS\ICONS_aktuell\CMF\industrietore.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424602" y="950306"/>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4" name="Titel 3"/>
          <p:cNvSpPr txBox="1">
            <a:spLocks/>
          </p:cNvSpPr>
          <p:nvPr/>
        </p:nvSpPr>
        <p:spPr bwMode="gray">
          <a:xfrm flipH="1">
            <a:off x="8317057" y="303506"/>
            <a:ext cx="3466934" cy="346249"/>
          </a:xfrm>
          <a:prstGeom prst="rect">
            <a:avLst/>
          </a:prstGeom>
          <a:noFill/>
        </p:spPr>
        <p:txBody>
          <a:bodyPr vert="horz" wrap="square" lIns="90000" tIns="0" rIns="90000" bIns="0" rtlCol="0" anchor="t" anchorCtr="0">
            <a:spAutoFit/>
          </a:bodyPr>
          <a:lstStyle>
            <a:lvl1pPr algn="l" defTabSz="609585" rtl="0" eaLnBrk="1" latinLnBrk="0" hangingPunct="1">
              <a:lnSpc>
                <a:spcPct val="90000"/>
              </a:lnSpc>
              <a:spcBef>
                <a:spcPct val="0"/>
              </a:spcBef>
              <a:buNone/>
              <a:defRPr lang="en-US" sz="2500" b="1" kern="1200" baseline="0" noProof="0" dirty="0">
                <a:solidFill>
                  <a:schemeClr val="tx1"/>
                </a:solidFill>
                <a:latin typeface="Arial" panose="020B0604020202020204" pitchFamily="34" charset="0"/>
                <a:ea typeface="Arial Arial" panose="020B0706030804020204" pitchFamily="34" charset="0"/>
                <a:cs typeface="Arial" panose="020B0604020202020204" pitchFamily="34" charset="0"/>
              </a:defRPr>
            </a:lvl1pPr>
          </a:lstStyle>
          <a:p>
            <a:r>
              <a:rPr lang="de-DE"/>
              <a:t>INDUSTRIAL</a:t>
            </a:r>
          </a:p>
        </p:txBody>
      </p:sp>
      <p:pic>
        <p:nvPicPr>
          <p:cNvPr id="13" name="Picture 4" descr="R:\Teckentrup\VERWALTUNG_Sales App\Dateien_fuer_Datenbank\ICONS\ICONS_aktuell\CMF\carteck_schwingtore.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422654" y="4172390"/>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platzhalter 8"/>
          <p:cNvSpPr txBox="1">
            <a:spLocks/>
          </p:cNvSpPr>
          <p:nvPr/>
        </p:nvSpPr>
        <p:spPr bwMode="gray">
          <a:xfrm>
            <a:off x="-5221" y="4500236"/>
            <a:ext cx="7617601" cy="492443"/>
          </a:xfrm>
          <a:prstGeom prst="rect">
            <a:avLst/>
          </a:prstGeom>
          <a:solidFill>
            <a:schemeClr val="tx1"/>
          </a:solidFill>
        </p:spPr>
        <p:txBody>
          <a:bodyPr vert="horz" wrap="square" lIns="91440" tIns="0" rIns="91440" bIns="0" rtlCol="0" anchor="t" anchorCtr="0">
            <a:spAutoFit/>
          </a:bodyPr>
          <a:lstStyle>
            <a:lvl1pPr marL="0" indent="0" algn="l" defTabSz="609585" rtl="0" eaLnBrk="1" latinLnBrk="0" hangingPunct="1">
              <a:lnSpc>
                <a:spcPct val="120000"/>
              </a:lnSpc>
              <a:spcBef>
                <a:spcPts val="600"/>
              </a:spcBef>
              <a:buClr>
                <a:schemeClr val="tx1"/>
              </a:buClr>
              <a:buSzPct val="100000"/>
              <a:buFont typeface="Symbol" panose="05050102010706020507" pitchFamily="18" charset="2"/>
              <a:buNone/>
              <a:tabLst/>
              <a:defRPr lang="de-DE" sz="1800" b="0" kern="1200" baseline="0" dirty="0">
                <a:solidFill>
                  <a:srgbClr val="000000"/>
                </a:solidFill>
                <a:latin typeface="+mj-lt"/>
                <a:ea typeface="Arial" panose="020B0606030504020204" pitchFamily="34" charset="0"/>
                <a:cs typeface="Arial" panose="020B0604020202020204" pitchFamily="34" charset="0"/>
              </a:defRPr>
            </a:lvl1pPr>
            <a:lvl2pPr marL="222250" indent="-222250" algn="l" defTabSz="609585" rtl="0" eaLnBrk="1" latinLnBrk="0" hangingPunct="1">
              <a:lnSpc>
                <a:spcPct val="120000"/>
              </a:lnSpc>
              <a:spcBef>
                <a:spcPts val="600"/>
              </a:spcBef>
              <a:buClrTx/>
              <a:buSzPct val="100000"/>
              <a:buFont typeface="Wingdings" panose="05000000000000000000" pitchFamily="2" charset="2"/>
              <a:buChar char=""/>
              <a:tabLst/>
              <a:defRPr sz="1600" kern="1200">
                <a:solidFill>
                  <a:srgbClr val="000000"/>
                </a:solidFill>
                <a:latin typeface="Arial" panose="020B0604020202020204" pitchFamily="34" charset="0"/>
                <a:ea typeface="Arial" panose="020B0606030504020204" pitchFamily="34" charset="0"/>
                <a:cs typeface="Arial" panose="020B0604020202020204" pitchFamily="34" charset="0"/>
              </a:defRPr>
            </a:lvl2pPr>
            <a:lvl3pPr marL="506413" indent="-285750" algn="l" defTabSz="609585" rtl="0" eaLnBrk="1" latinLnBrk="0" hangingPunct="1">
              <a:lnSpc>
                <a:spcPct val="120000"/>
              </a:lnSpc>
              <a:spcBef>
                <a:spcPts val="600"/>
              </a:spcBef>
              <a:buClrTx/>
              <a:buSzPct val="100000"/>
              <a:buFont typeface="Wingdings 3" panose="05040102010807070707" pitchFamily="18" charset="2"/>
              <a:buChar char="Ú"/>
              <a:tabLst/>
              <a:defRPr lang="de-DE" sz="1600" kern="1200" dirty="0">
                <a:solidFill>
                  <a:srgbClr val="000000"/>
                </a:solidFill>
                <a:latin typeface="Arial" panose="020B0604020202020204" pitchFamily="34" charset="0"/>
                <a:ea typeface="Arial" panose="020B0606030504020204" pitchFamily="34" charset="0"/>
                <a:cs typeface="Arial" panose="020B0604020202020204" pitchFamily="34" charset="0"/>
              </a:defRPr>
            </a:lvl3pPr>
            <a:lvl4pPr marL="661988" indent="0" algn="l" defTabSz="609585" rtl="0" eaLnBrk="1" latinLnBrk="0" hangingPunct="1">
              <a:lnSpc>
                <a:spcPct val="100000"/>
              </a:lnSpc>
              <a:spcBef>
                <a:spcPts val="600"/>
              </a:spcBef>
              <a:buClr>
                <a:schemeClr val="tx1"/>
              </a:buClr>
              <a:buFont typeface="Symbol" panose="05050102010706020507" pitchFamily="18" charset="2"/>
              <a:buNone/>
              <a:defRPr sz="1200" kern="1200">
                <a:solidFill>
                  <a:schemeClr val="tx1"/>
                </a:solidFill>
                <a:latin typeface="+mn-lt"/>
                <a:ea typeface="+mn-ea"/>
                <a:cs typeface="+mn-cs"/>
              </a:defRPr>
            </a:lvl4pPr>
            <a:lvl5pPr marL="655638" indent="-176213" algn="l" defTabSz="609585" rtl="0" eaLnBrk="1" latinLnBrk="0" hangingPunct="1">
              <a:spcBef>
                <a:spcPct val="20000"/>
              </a:spcBef>
              <a:buFont typeface="Arial"/>
              <a:buChar char="»"/>
              <a:defRPr sz="18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pPr>
            <a:r>
              <a:rPr lang="de-DE" sz="3200" b="1">
                <a:solidFill>
                  <a:schemeClr val="accent2"/>
                </a:solidFill>
              </a:rPr>
              <a:t>RELIABLE</a:t>
            </a:r>
            <a:r>
              <a:rPr lang="de-DE" sz="3200" b="1">
                <a:solidFill>
                  <a:schemeClr val="bg1"/>
                </a:solidFill>
              </a:rPr>
              <a:t> INDUSTRIAL DOORS THAT </a:t>
            </a:r>
          </a:p>
        </p:txBody>
      </p:sp>
      <p:sp>
        <p:nvSpPr>
          <p:cNvPr id="18" name="Textplatzhalter 8"/>
          <p:cNvSpPr txBox="1">
            <a:spLocks/>
          </p:cNvSpPr>
          <p:nvPr/>
        </p:nvSpPr>
        <p:spPr bwMode="gray">
          <a:xfrm>
            <a:off x="-6344" y="5025866"/>
            <a:ext cx="6818624" cy="492443"/>
          </a:xfrm>
          <a:prstGeom prst="rect">
            <a:avLst/>
          </a:prstGeom>
          <a:solidFill>
            <a:schemeClr val="tx1"/>
          </a:solidFill>
        </p:spPr>
        <p:txBody>
          <a:bodyPr vert="horz" wrap="square" lIns="91440" tIns="0" rIns="91440" bIns="0" rtlCol="0" anchor="t" anchorCtr="0">
            <a:spAutoFit/>
          </a:bodyPr>
          <a:lstStyle>
            <a:lvl1pPr marL="0" indent="0" algn="l" defTabSz="609585" rtl="0" eaLnBrk="1" latinLnBrk="0" hangingPunct="1">
              <a:lnSpc>
                <a:spcPct val="120000"/>
              </a:lnSpc>
              <a:spcBef>
                <a:spcPts val="600"/>
              </a:spcBef>
              <a:buClr>
                <a:schemeClr val="tx1"/>
              </a:buClr>
              <a:buSzPct val="100000"/>
              <a:buFont typeface="Symbol" panose="05050102010706020507" pitchFamily="18" charset="2"/>
              <a:buNone/>
              <a:tabLst/>
              <a:defRPr lang="de-DE" sz="1800" b="0" kern="1200" baseline="0" dirty="0">
                <a:solidFill>
                  <a:srgbClr val="000000"/>
                </a:solidFill>
                <a:latin typeface="+mj-lt"/>
                <a:ea typeface="Arial" panose="020B0606030504020204" pitchFamily="34" charset="0"/>
                <a:cs typeface="Arial" panose="020B0604020202020204" pitchFamily="34" charset="0"/>
              </a:defRPr>
            </a:lvl1pPr>
            <a:lvl2pPr marL="222250" indent="-222250" algn="l" defTabSz="609585" rtl="0" eaLnBrk="1" latinLnBrk="0" hangingPunct="1">
              <a:lnSpc>
                <a:spcPct val="120000"/>
              </a:lnSpc>
              <a:spcBef>
                <a:spcPts val="600"/>
              </a:spcBef>
              <a:buClrTx/>
              <a:buSzPct val="100000"/>
              <a:buFont typeface="Wingdings" panose="05000000000000000000" pitchFamily="2" charset="2"/>
              <a:buChar char=""/>
              <a:tabLst/>
              <a:defRPr sz="1600" kern="1200">
                <a:solidFill>
                  <a:srgbClr val="000000"/>
                </a:solidFill>
                <a:latin typeface="Arial" panose="020B0604020202020204" pitchFamily="34" charset="0"/>
                <a:ea typeface="Arial" panose="020B0606030504020204" pitchFamily="34" charset="0"/>
                <a:cs typeface="Arial" panose="020B0604020202020204" pitchFamily="34" charset="0"/>
              </a:defRPr>
            </a:lvl2pPr>
            <a:lvl3pPr marL="506413" indent="-285750" algn="l" defTabSz="609585" rtl="0" eaLnBrk="1" latinLnBrk="0" hangingPunct="1">
              <a:lnSpc>
                <a:spcPct val="120000"/>
              </a:lnSpc>
              <a:spcBef>
                <a:spcPts val="600"/>
              </a:spcBef>
              <a:buClrTx/>
              <a:buSzPct val="100000"/>
              <a:buFont typeface="Wingdings 3" panose="05040102010807070707" pitchFamily="18" charset="2"/>
              <a:buChar char="Ú"/>
              <a:tabLst/>
              <a:defRPr lang="de-DE" sz="1600" kern="1200" dirty="0">
                <a:solidFill>
                  <a:srgbClr val="000000"/>
                </a:solidFill>
                <a:latin typeface="Arial" panose="020B0604020202020204" pitchFamily="34" charset="0"/>
                <a:ea typeface="Arial" panose="020B0606030504020204" pitchFamily="34" charset="0"/>
                <a:cs typeface="Arial" panose="020B0604020202020204" pitchFamily="34" charset="0"/>
              </a:defRPr>
            </a:lvl3pPr>
            <a:lvl4pPr marL="661988" indent="0" algn="l" defTabSz="609585" rtl="0" eaLnBrk="1" latinLnBrk="0" hangingPunct="1">
              <a:lnSpc>
                <a:spcPct val="100000"/>
              </a:lnSpc>
              <a:spcBef>
                <a:spcPts val="600"/>
              </a:spcBef>
              <a:buClr>
                <a:schemeClr val="tx1"/>
              </a:buClr>
              <a:buFont typeface="Symbol" panose="05050102010706020507" pitchFamily="18" charset="2"/>
              <a:buNone/>
              <a:defRPr sz="1200" kern="1200">
                <a:solidFill>
                  <a:schemeClr val="tx1"/>
                </a:solidFill>
                <a:latin typeface="+mn-lt"/>
                <a:ea typeface="+mn-ea"/>
                <a:cs typeface="+mn-cs"/>
              </a:defRPr>
            </a:lvl4pPr>
            <a:lvl5pPr marL="655638" indent="-176213" algn="l" defTabSz="609585" rtl="0" eaLnBrk="1" latinLnBrk="0" hangingPunct="1">
              <a:spcBef>
                <a:spcPct val="20000"/>
              </a:spcBef>
              <a:buFont typeface="Arial"/>
              <a:buChar char="»"/>
              <a:defRPr sz="18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pPr>
            <a:r>
              <a:rPr lang="de-DE" sz="3200" b="1">
                <a:solidFill>
                  <a:schemeClr val="bg1"/>
                </a:solidFill>
              </a:rPr>
              <a:t>KEEP YOUR BUSINESS RUNNING</a:t>
            </a:r>
          </a:p>
        </p:txBody>
      </p:sp>
    </p:spTree>
    <p:extLst>
      <p:ext uri="{BB962C8B-B14F-4D97-AF65-F5344CB8AC3E}">
        <p14:creationId xmlns:p14="http://schemas.microsoft.com/office/powerpoint/2010/main" val="296411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p:cNvPicPr>
          <p:nvPr/>
        </p:nvPicPr>
        <p:blipFill rotWithShape="1">
          <a:blip r:embed="rId2" cstate="screen">
            <a:extLst>
              <a:ext uri="{28A0092B-C50C-407E-A947-70E740481C1C}">
                <a14:useLocalDpi xmlns:a14="http://schemas.microsoft.com/office/drawing/2010/main"/>
              </a:ext>
            </a:extLst>
          </a:blip>
          <a:srcRect l="13895" r="4822"/>
          <a:stretch/>
        </p:blipFill>
        <p:spPr>
          <a:xfrm>
            <a:off x="-1" y="1"/>
            <a:ext cx="7920000" cy="6120000"/>
          </a:xfrm>
          <a:prstGeom prst="rect">
            <a:avLst/>
          </a:prstGeom>
        </p:spPr>
      </p:pic>
      <p:sp>
        <p:nvSpPr>
          <p:cNvPr id="20" name="Foliennummernplatzhalter 1"/>
          <p:cNvSpPr>
            <a:spLocks noGrp="1"/>
          </p:cNvSpPr>
          <p:nvPr>
            <p:ph type="sldNum" sz="quarter" idx="10"/>
          </p:nvPr>
        </p:nvSpPr>
        <p:spPr>
          <a:xfrm>
            <a:off x="5706660" y="6404934"/>
            <a:ext cx="778679" cy="292388"/>
          </a:xfrm>
        </p:spPr>
        <p:txBody>
          <a:bodyPr/>
          <a:lstStyle/>
          <a:p>
            <a:fld id="{FCEB0F34-BB6E-E94A-9CCE-E54518D97C46}" type="slidenum">
              <a:rPr lang="en-US" smtClean="0"/>
              <a:pPr/>
              <a:t>13</a:t>
            </a:fld>
            <a:r>
              <a:rPr lang="en-US"/>
              <a:t> </a:t>
            </a:r>
            <a:endParaRPr lang="en-US" b="0"/>
          </a:p>
        </p:txBody>
      </p:sp>
      <p:sp>
        <p:nvSpPr>
          <p:cNvPr id="22" name="Textplatzhalter 10"/>
          <p:cNvSpPr>
            <a:spLocks noGrp="1"/>
          </p:cNvSpPr>
          <p:nvPr>
            <p:ph type="body" sz="quarter" idx="35"/>
          </p:nvPr>
        </p:nvSpPr>
        <p:spPr>
          <a:xfrm>
            <a:off x="8288836" y="643281"/>
            <a:ext cx="7273642" cy="4032250"/>
          </a:xfrm>
        </p:spPr>
        <p:txBody>
          <a:bodyPr/>
          <a:lstStyle/>
          <a:p>
            <a:pPr marL="792163" lvl="2">
              <a:lnSpc>
                <a:spcPct val="300000"/>
              </a:lnSpc>
              <a:buFont typeface="Wingdings" panose="05000000000000000000" pitchFamily="2" charset="2"/>
              <a:buChar char="§"/>
            </a:pPr>
            <a:r>
              <a:rPr lang="de-DE"/>
              <a:t>CarTeck </a:t>
            </a:r>
            <a:r>
              <a:rPr lang="de-DE" err="1"/>
              <a:t>sectional</a:t>
            </a:r>
            <a:r>
              <a:rPr lang="de-DE"/>
              <a:t> </a:t>
            </a:r>
            <a:r>
              <a:rPr lang="de-DE" err="1"/>
              <a:t>doors</a:t>
            </a:r>
            <a:endParaRPr lang="de-DE"/>
          </a:p>
          <a:p>
            <a:pPr marL="792163" lvl="2">
              <a:lnSpc>
                <a:spcPct val="300000"/>
              </a:lnSpc>
              <a:buFont typeface="Wingdings" panose="05000000000000000000" pitchFamily="2" charset="2"/>
              <a:buChar char="§"/>
            </a:pPr>
            <a:r>
              <a:rPr lang="de-DE" err="1"/>
              <a:t>CarTeck</a:t>
            </a:r>
            <a:r>
              <a:rPr lang="de-DE"/>
              <a:t> </a:t>
            </a:r>
            <a:r>
              <a:rPr lang="de-DE" err="1"/>
              <a:t>up-and-over</a:t>
            </a:r>
            <a:r>
              <a:rPr lang="de-DE"/>
              <a:t> </a:t>
            </a:r>
            <a:r>
              <a:rPr lang="de-DE" err="1"/>
              <a:t>doors</a:t>
            </a:r>
            <a:endParaRPr lang="de-DE"/>
          </a:p>
          <a:p>
            <a:pPr marL="792163" lvl="2">
              <a:lnSpc>
                <a:spcPct val="300000"/>
              </a:lnSpc>
              <a:buFont typeface="Wingdings" panose="05000000000000000000" pitchFamily="2" charset="2"/>
              <a:buChar char="§"/>
            </a:pPr>
            <a:r>
              <a:rPr lang="de-DE" err="1"/>
              <a:t>CarTeck</a:t>
            </a:r>
            <a:r>
              <a:rPr lang="de-DE"/>
              <a:t> </a:t>
            </a:r>
            <a:r>
              <a:rPr lang="de-DE" err="1"/>
              <a:t>drives</a:t>
            </a:r>
            <a:endParaRPr lang="de-DE"/>
          </a:p>
          <a:p>
            <a:pPr marL="792163" lvl="2">
              <a:lnSpc>
                <a:spcPct val="300000"/>
              </a:lnSpc>
              <a:buFont typeface="Wingdings" panose="05000000000000000000" pitchFamily="2" charset="2"/>
              <a:buChar char="§"/>
            </a:pPr>
            <a:r>
              <a:rPr lang="en-GB" err="1"/>
              <a:t>CarTeck</a:t>
            </a:r>
            <a:r>
              <a:rPr lang="en-GB"/>
              <a:t> side doors</a:t>
            </a:r>
          </a:p>
          <a:p>
            <a:pPr marL="792163" lvl="2">
              <a:lnSpc>
                <a:spcPct val="300000"/>
              </a:lnSpc>
              <a:buFont typeface="Wingdings" panose="05000000000000000000" pitchFamily="2" charset="2"/>
              <a:buChar char="§"/>
            </a:pPr>
            <a:endParaRPr lang="de-DE"/>
          </a:p>
        </p:txBody>
      </p:sp>
      <p:pic>
        <p:nvPicPr>
          <p:cNvPr id="23" name="Picture 4" descr="R:\Teckentrup\VERWALTUNG_Sales App\Dateien_fuer_Datenbank\ICONS\ICONS_aktuell\CMF\carteck_schwingtor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24909" y="1774523"/>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R:\Teckentrup\VERWALTUNG_Sales App\Dateien_fuer_Datenbank\ICONS\ICONS_aktuell\CMF\carteck_antriebe.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24909" y="2557017"/>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R:\Teckentrup\VERWALTUNG_Sales App\Dateien_fuer_Datenbank\ICONS\ICONS_aktuell\CMF\industrietore.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424909" y="942318"/>
            <a:ext cx="540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5" name="Titel 3"/>
          <p:cNvSpPr txBox="1">
            <a:spLocks/>
          </p:cNvSpPr>
          <p:nvPr/>
        </p:nvSpPr>
        <p:spPr bwMode="gray">
          <a:xfrm flipH="1">
            <a:off x="8317057" y="303506"/>
            <a:ext cx="3466934" cy="346249"/>
          </a:xfrm>
          <a:prstGeom prst="rect">
            <a:avLst/>
          </a:prstGeom>
          <a:noFill/>
        </p:spPr>
        <p:txBody>
          <a:bodyPr vert="horz" wrap="square" lIns="90000" tIns="0" rIns="90000" bIns="0" rtlCol="0" anchor="t" anchorCtr="0">
            <a:spAutoFit/>
          </a:bodyPr>
          <a:lstStyle>
            <a:lvl1pPr algn="l" defTabSz="609585" rtl="0" eaLnBrk="1" latinLnBrk="0" hangingPunct="1">
              <a:lnSpc>
                <a:spcPct val="90000"/>
              </a:lnSpc>
              <a:spcBef>
                <a:spcPct val="0"/>
              </a:spcBef>
              <a:buNone/>
              <a:defRPr lang="en-US" sz="2500" b="1" kern="1200" baseline="0" noProof="0" dirty="0">
                <a:solidFill>
                  <a:schemeClr val="tx1"/>
                </a:solidFill>
                <a:latin typeface="Arial" panose="020B0604020202020204" pitchFamily="34" charset="0"/>
                <a:ea typeface="Arial Arial" panose="020B0706030804020204" pitchFamily="34" charset="0"/>
                <a:cs typeface="Arial" panose="020B0604020202020204" pitchFamily="34" charset="0"/>
              </a:defRPr>
            </a:lvl1pPr>
          </a:lstStyle>
          <a:p>
            <a:r>
              <a:rPr lang="de-DE"/>
              <a:t>HOME</a:t>
            </a:r>
          </a:p>
        </p:txBody>
      </p:sp>
      <p:sp>
        <p:nvSpPr>
          <p:cNvPr id="16" name="Textplatzhalter 18"/>
          <p:cNvSpPr txBox="1">
            <a:spLocks/>
          </p:cNvSpPr>
          <p:nvPr/>
        </p:nvSpPr>
        <p:spPr bwMode="gray">
          <a:xfrm>
            <a:off x="100695" y="49496"/>
            <a:ext cx="2124000" cy="394657"/>
          </a:xfrm>
          <a:prstGeom prst="rect">
            <a:avLst/>
          </a:prstGeom>
          <a:noFill/>
        </p:spPr>
        <p:txBody>
          <a:bodyPr vert="horz" wrap="square" lIns="108000" tIns="111600" rIns="108000" bIns="111600" rtlCol="0" anchor="ctr" anchorCtr="0">
            <a:spAutoFit/>
          </a:bodyPr>
          <a:lstStyle>
            <a:lvl1pPr marL="0" indent="0" algn="l" defTabSz="609585" rtl="0" eaLnBrk="1" latinLnBrk="0" hangingPunct="1">
              <a:lnSpc>
                <a:spcPct val="100000"/>
              </a:lnSpc>
              <a:spcBef>
                <a:spcPts val="0"/>
              </a:spcBef>
              <a:buClr>
                <a:schemeClr val="tx1"/>
              </a:buClr>
              <a:buSzPct val="100000"/>
              <a:buFont typeface="Symbol" panose="05050102010706020507" pitchFamily="18" charset="2"/>
              <a:buNone/>
              <a:tabLst/>
              <a:defRPr sz="1100" b="0" kern="1200" cap="all" baseline="0">
                <a:solidFill>
                  <a:schemeClr val="bg1"/>
                </a:solidFill>
                <a:latin typeface="+mj-lt"/>
                <a:ea typeface="Arial" panose="020B0606030504020204" pitchFamily="34" charset="0"/>
                <a:cs typeface="Arial" panose="020B0604020202020204" pitchFamily="34" charset="0"/>
              </a:defRPr>
            </a:lvl1pPr>
            <a:lvl2pPr marL="222250" indent="-222250" algn="l" defTabSz="609585" rtl="0" eaLnBrk="1" latinLnBrk="0" hangingPunct="1">
              <a:lnSpc>
                <a:spcPct val="120000"/>
              </a:lnSpc>
              <a:spcBef>
                <a:spcPts val="600"/>
              </a:spcBef>
              <a:buClrTx/>
              <a:buSzPct val="100000"/>
              <a:buFont typeface="Wingdings" panose="05000000000000000000" pitchFamily="2" charset="2"/>
              <a:buChar char=""/>
              <a:tabLst/>
              <a:defRPr sz="1600" kern="1200">
                <a:solidFill>
                  <a:schemeClr val="bg1"/>
                </a:solidFill>
                <a:latin typeface="+mj-lt"/>
                <a:ea typeface="Arial" panose="020B0606030504020204" pitchFamily="34" charset="0"/>
                <a:cs typeface="Arial" panose="020B0604020202020204" pitchFamily="34" charset="0"/>
              </a:defRPr>
            </a:lvl2pPr>
            <a:lvl3pPr marL="506413" indent="-285750" algn="l" defTabSz="609585" rtl="0" eaLnBrk="1" latinLnBrk="0" hangingPunct="1">
              <a:lnSpc>
                <a:spcPct val="120000"/>
              </a:lnSpc>
              <a:spcBef>
                <a:spcPts val="600"/>
              </a:spcBef>
              <a:buClrTx/>
              <a:buSzPct val="100000"/>
              <a:buFont typeface="Wingdings 3" panose="05040102010807070707" pitchFamily="18" charset="2"/>
              <a:buChar char="Ú"/>
              <a:tabLst/>
              <a:defRPr lang="de-DE" sz="1600" kern="1200">
                <a:solidFill>
                  <a:schemeClr val="bg1"/>
                </a:solidFill>
                <a:latin typeface="+mj-lt"/>
                <a:ea typeface="Arial" panose="020B0606030504020204" pitchFamily="34" charset="0"/>
                <a:cs typeface="Arial" panose="020B0604020202020204" pitchFamily="34" charset="0"/>
              </a:defRPr>
            </a:lvl3pPr>
            <a:lvl4pPr marL="661988" indent="0" algn="l" defTabSz="609585" rtl="0" eaLnBrk="1" latinLnBrk="0" hangingPunct="1">
              <a:lnSpc>
                <a:spcPct val="100000"/>
              </a:lnSpc>
              <a:spcBef>
                <a:spcPts val="600"/>
              </a:spcBef>
              <a:buClr>
                <a:schemeClr val="tx1"/>
              </a:buClr>
              <a:buFont typeface="Symbol" panose="05050102010706020507" pitchFamily="18" charset="2"/>
              <a:buNone/>
              <a:defRPr sz="1200" kern="1200">
                <a:solidFill>
                  <a:schemeClr val="bg1"/>
                </a:solidFill>
                <a:latin typeface="+mj-lt"/>
                <a:ea typeface="+mn-ea"/>
                <a:cs typeface="+mn-cs"/>
              </a:defRPr>
            </a:lvl4pPr>
            <a:lvl5pPr marL="655638" indent="-176213" algn="l" defTabSz="609585" rtl="0" eaLnBrk="1" latinLnBrk="0" hangingPunct="1">
              <a:spcBef>
                <a:spcPct val="20000"/>
              </a:spcBef>
              <a:buFont typeface="Arial"/>
              <a:buChar char="»"/>
              <a:defRPr sz="1800" kern="1200">
                <a:solidFill>
                  <a:schemeClr val="bg1"/>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de-DE" b="1">
                <a:solidFill>
                  <a:schemeClr val="tx1"/>
                </a:solidFill>
              </a:rPr>
              <a:t>Teckentrup</a:t>
            </a:r>
            <a:r>
              <a:rPr lang="de-DE">
                <a:solidFill>
                  <a:schemeClr val="tx1"/>
                </a:solidFill>
              </a:rPr>
              <a:t> | HOME</a:t>
            </a:r>
          </a:p>
        </p:txBody>
      </p:sp>
      <p:sp>
        <p:nvSpPr>
          <p:cNvPr id="17" name="Textplatzhalter 8"/>
          <p:cNvSpPr txBox="1">
            <a:spLocks/>
          </p:cNvSpPr>
          <p:nvPr/>
        </p:nvSpPr>
        <p:spPr bwMode="gray">
          <a:xfrm>
            <a:off x="13445" y="4696182"/>
            <a:ext cx="5383881" cy="492443"/>
          </a:xfrm>
          <a:prstGeom prst="rect">
            <a:avLst/>
          </a:prstGeom>
          <a:solidFill>
            <a:schemeClr val="tx1"/>
          </a:solidFill>
        </p:spPr>
        <p:txBody>
          <a:bodyPr vert="horz" wrap="square" lIns="91440" tIns="0" rIns="91440" bIns="0" rtlCol="0" anchor="t" anchorCtr="0">
            <a:spAutoFit/>
          </a:bodyPr>
          <a:lstStyle>
            <a:lvl1pPr marL="0" indent="0" algn="l" defTabSz="609585" rtl="0" eaLnBrk="1" latinLnBrk="0" hangingPunct="1">
              <a:lnSpc>
                <a:spcPct val="120000"/>
              </a:lnSpc>
              <a:spcBef>
                <a:spcPts val="600"/>
              </a:spcBef>
              <a:buClr>
                <a:schemeClr val="tx1"/>
              </a:buClr>
              <a:buSzPct val="100000"/>
              <a:buFont typeface="Symbol" panose="05050102010706020507" pitchFamily="18" charset="2"/>
              <a:buNone/>
              <a:tabLst/>
              <a:defRPr lang="de-DE" sz="1800" b="0" kern="1200" baseline="0" dirty="0">
                <a:solidFill>
                  <a:srgbClr val="000000"/>
                </a:solidFill>
                <a:latin typeface="+mj-lt"/>
                <a:ea typeface="Arial" panose="020B0606030504020204" pitchFamily="34" charset="0"/>
                <a:cs typeface="Arial" panose="020B0604020202020204" pitchFamily="34" charset="0"/>
              </a:defRPr>
            </a:lvl1pPr>
            <a:lvl2pPr marL="222250" indent="-222250" algn="l" defTabSz="609585" rtl="0" eaLnBrk="1" latinLnBrk="0" hangingPunct="1">
              <a:lnSpc>
                <a:spcPct val="120000"/>
              </a:lnSpc>
              <a:spcBef>
                <a:spcPts val="600"/>
              </a:spcBef>
              <a:buClrTx/>
              <a:buSzPct val="100000"/>
              <a:buFont typeface="Wingdings" panose="05000000000000000000" pitchFamily="2" charset="2"/>
              <a:buChar char=""/>
              <a:tabLst/>
              <a:defRPr sz="1600" kern="1200">
                <a:solidFill>
                  <a:srgbClr val="000000"/>
                </a:solidFill>
                <a:latin typeface="Arial" panose="020B0604020202020204" pitchFamily="34" charset="0"/>
                <a:ea typeface="Arial" panose="020B0606030504020204" pitchFamily="34" charset="0"/>
                <a:cs typeface="Arial" panose="020B0604020202020204" pitchFamily="34" charset="0"/>
              </a:defRPr>
            </a:lvl2pPr>
            <a:lvl3pPr marL="506413" indent="-285750" algn="l" defTabSz="609585" rtl="0" eaLnBrk="1" latinLnBrk="0" hangingPunct="1">
              <a:lnSpc>
                <a:spcPct val="120000"/>
              </a:lnSpc>
              <a:spcBef>
                <a:spcPts val="600"/>
              </a:spcBef>
              <a:buClrTx/>
              <a:buSzPct val="100000"/>
              <a:buFont typeface="Wingdings 3" panose="05040102010807070707" pitchFamily="18" charset="2"/>
              <a:buChar char="Ú"/>
              <a:tabLst/>
              <a:defRPr lang="de-DE" sz="1600" kern="1200" dirty="0">
                <a:solidFill>
                  <a:srgbClr val="000000"/>
                </a:solidFill>
                <a:latin typeface="Arial" panose="020B0604020202020204" pitchFamily="34" charset="0"/>
                <a:ea typeface="Arial" panose="020B0606030504020204" pitchFamily="34" charset="0"/>
                <a:cs typeface="Arial" panose="020B0604020202020204" pitchFamily="34" charset="0"/>
              </a:defRPr>
            </a:lvl3pPr>
            <a:lvl4pPr marL="661988" indent="0" algn="l" defTabSz="609585" rtl="0" eaLnBrk="1" latinLnBrk="0" hangingPunct="1">
              <a:lnSpc>
                <a:spcPct val="100000"/>
              </a:lnSpc>
              <a:spcBef>
                <a:spcPts val="600"/>
              </a:spcBef>
              <a:buClr>
                <a:schemeClr val="tx1"/>
              </a:buClr>
              <a:buFont typeface="Symbol" panose="05050102010706020507" pitchFamily="18" charset="2"/>
              <a:buNone/>
              <a:defRPr sz="1200" kern="1200">
                <a:solidFill>
                  <a:schemeClr val="tx1"/>
                </a:solidFill>
                <a:latin typeface="+mn-lt"/>
                <a:ea typeface="+mn-ea"/>
                <a:cs typeface="+mn-cs"/>
              </a:defRPr>
            </a:lvl4pPr>
            <a:lvl5pPr marL="655638" indent="-176213" algn="l" defTabSz="609585" rtl="0" eaLnBrk="1" latinLnBrk="0" hangingPunct="1">
              <a:spcBef>
                <a:spcPct val="20000"/>
              </a:spcBef>
              <a:buFont typeface="Arial"/>
              <a:buChar char="»"/>
              <a:defRPr sz="18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pPr>
            <a:r>
              <a:rPr lang="de-DE" sz="3200" b="1">
                <a:solidFill>
                  <a:schemeClr val="accent2"/>
                </a:solidFill>
              </a:rPr>
              <a:t>SMART </a:t>
            </a:r>
            <a:r>
              <a:rPr lang="de-DE" sz="3200" b="1">
                <a:solidFill>
                  <a:schemeClr val="bg1"/>
                </a:solidFill>
              </a:rPr>
              <a:t>GARAGE DOORS:</a:t>
            </a:r>
          </a:p>
        </p:txBody>
      </p:sp>
      <p:sp>
        <p:nvSpPr>
          <p:cNvPr id="18" name="Textplatzhalter 8"/>
          <p:cNvSpPr txBox="1">
            <a:spLocks/>
          </p:cNvSpPr>
          <p:nvPr/>
        </p:nvSpPr>
        <p:spPr bwMode="gray">
          <a:xfrm>
            <a:off x="12321" y="5221811"/>
            <a:ext cx="8412587" cy="492443"/>
          </a:xfrm>
          <a:prstGeom prst="rect">
            <a:avLst/>
          </a:prstGeom>
          <a:solidFill>
            <a:schemeClr val="tx1"/>
          </a:solidFill>
        </p:spPr>
        <p:txBody>
          <a:bodyPr vert="horz" wrap="square" lIns="91440" tIns="0" rIns="91440" bIns="0" rtlCol="0" anchor="t" anchorCtr="0">
            <a:spAutoFit/>
          </a:bodyPr>
          <a:lstStyle>
            <a:lvl1pPr marL="0" indent="0" algn="l" defTabSz="609585" rtl="0" eaLnBrk="1" latinLnBrk="0" hangingPunct="1">
              <a:lnSpc>
                <a:spcPct val="120000"/>
              </a:lnSpc>
              <a:spcBef>
                <a:spcPts val="600"/>
              </a:spcBef>
              <a:buClr>
                <a:schemeClr val="tx1"/>
              </a:buClr>
              <a:buSzPct val="100000"/>
              <a:buFont typeface="Symbol" panose="05050102010706020507" pitchFamily="18" charset="2"/>
              <a:buNone/>
              <a:tabLst/>
              <a:defRPr lang="de-DE" sz="1800" b="0" kern="1200" baseline="0" dirty="0">
                <a:solidFill>
                  <a:srgbClr val="000000"/>
                </a:solidFill>
                <a:latin typeface="+mj-lt"/>
                <a:ea typeface="Arial" panose="020B0606030504020204" pitchFamily="34" charset="0"/>
                <a:cs typeface="Arial" panose="020B0604020202020204" pitchFamily="34" charset="0"/>
              </a:defRPr>
            </a:lvl1pPr>
            <a:lvl2pPr marL="222250" indent="-222250" algn="l" defTabSz="609585" rtl="0" eaLnBrk="1" latinLnBrk="0" hangingPunct="1">
              <a:lnSpc>
                <a:spcPct val="120000"/>
              </a:lnSpc>
              <a:spcBef>
                <a:spcPts val="600"/>
              </a:spcBef>
              <a:buClrTx/>
              <a:buSzPct val="100000"/>
              <a:buFont typeface="Wingdings" panose="05000000000000000000" pitchFamily="2" charset="2"/>
              <a:buChar char=""/>
              <a:tabLst/>
              <a:defRPr sz="1600" kern="1200">
                <a:solidFill>
                  <a:srgbClr val="000000"/>
                </a:solidFill>
                <a:latin typeface="Arial" panose="020B0604020202020204" pitchFamily="34" charset="0"/>
                <a:ea typeface="Arial" panose="020B0606030504020204" pitchFamily="34" charset="0"/>
                <a:cs typeface="Arial" panose="020B0604020202020204" pitchFamily="34" charset="0"/>
              </a:defRPr>
            </a:lvl2pPr>
            <a:lvl3pPr marL="506413" indent="-285750" algn="l" defTabSz="609585" rtl="0" eaLnBrk="1" latinLnBrk="0" hangingPunct="1">
              <a:lnSpc>
                <a:spcPct val="120000"/>
              </a:lnSpc>
              <a:spcBef>
                <a:spcPts val="600"/>
              </a:spcBef>
              <a:buClrTx/>
              <a:buSzPct val="100000"/>
              <a:buFont typeface="Wingdings 3" panose="05040102010807070707" pitchFamily="18" charset="2"/>
              <a:buChar char="Ú"/>
              <a:tabLst/>
              <a:defRPr lang="de-DE" sz="1600" kern="1200" dirty="0">
                <a:solidFill>
                  <a:srgbClr val="000000"/>
                </a:solidFill>
                <a:latin typeface="Arial" panose="020B0604020202020204" pitchFamily="34" charset="0"/>
                <a:ea typeface="Arial" panose="020B0606030504020204" pitchFamily="34" charset="0"/>
                <a:cs typeface="Arial" panose="020B0604020202020204" pitchFamily="34" charset="0"/>
              </a:defRPr>
            </a:lvl3pPr>
            <a:lvl4pPr marL="661988" indent="0" algn="l" defTabSz="609585" rtl="0" eaLnBrk="1" latinLnBrk="0" hangingPunct="1">
              <a:lnSpc>
                <a:spcPct val="100000"/>
              </a:lnSpc>
              <a:spcBef>
                <a:spcPts val="600"/>
              </a:spcBef>
              <a:buClr>
                <a:schemeClr val="tx1"/>
              </a:buClr>
              <a:buFont typeface="Symbol" panose="05050102010706020507" pitchFamily="18" charset="2"/>
              <a:buNone/>
              <a:defRPr sz="1200" kern="1200">
                <a:solidFill>
                  <a:schemeClr val="tx1"/>
                </a:solidFill>
                <a:latin typeface="+mn-lt"/>
                <a:ea typeface="+mn-ea"/>
                <a:cs typeface="+mn-cs"/>
              </a:defRPr>
            </a:lvl4pPr>
            <a:lvl5pPr marL="655638" indent="-176213" algn="l" defTabSz="609585" rtl="0" eaLnBrk="1" latinLnBrk="0" hangingPunct="1">
              <a:spcBef>
                <a:spcPct val="20000"/>
              </a:spcBef>
              <a:buFont typeface="Arial"/>
              <a:buChar char="»"/>
              <a:defRPr sz="18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pPr>
            <a:r>
              <a:rPr lang="de-DE" sz="3200" b="1">
                <a:solidFill>
                  <a:schemeClr val="bg1"/>
                </a:solidFill>
              </a:rPr>
              <a:t>CONVENIENT, SECURE AND ATTRACTIVE</a:t>
            </a:r>
          </a:p>
        </p:txBody>
      </p:sp>
      <p:pic>
        <p:nvPicPr>
          <p:cNvPr id="12" name="Picture 6" descr="R:\Teckentrup\VERWALTUNG_Sales App\Dateien_fuer_Datenbank\ICONS\ICONS_aktuell\CMF\tueren.png">
            <a:extLst>
              <a:ext uri="{FF2B5EF4-FFF2-40B4-BE49-F238E27FC236}">
                <a16:creationId xmlns:a16="http://schemas.microsoft.com/office/drawing/2014/main" id="{4575B159-1EFF-4F06-A0D1-EBACC4F7895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424688" y="3340794"/>
            <a:ext cx="5400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84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4203166" y="0"/>
            <a:ext cx="7988834" cy="5867399"/>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11" name="Rechteck 10"/>
          <p:cNvSpPr/>
          <p:nvPr/>
        </p:nvSpPr>
        <p:spPr>
          <a:xfrm>
            <a:off x="0" y="-1"/>
            <a:ext cx="4098662" cy="586739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14" name="Foliennummernplatzhalter 2"/>
          <p:cNvSpPr>
            <a:spLocks noGrp="1"/>
          </p:cNvSpPr>
          <p:nvPr>
            <p:ph type="sldNum" sz="quarter" idx="10"/>
          </p:nvPr>
        </p:nvSpPr>
        <p:spPr>
          <a:xfrm>
            <a:off x="5706660" y="6404934"/>
            <a:ext cx="778679" cy="292388"/>
          </a:xfrm>
        </p:spPr>
        <p:txBody>
          <a:bodyPr/>
          <a:lstStyle/>
          <a:p>
            <a:fld id="{FCEB0F34-BB6E-E94A-9CCE-E54518D97C46}" type="slidenum">
              <a:rPr lang="de-DE" smtClean="0"/>
              <a:pPr/>
              <a:t>14</a:t>
            </a:fld>
            <a:r>
              <a:rPr lang="de-DE"/>
              <a:t> </a:t>
            </a:r>
            <a:endParaRPr lang="de-DE" b="0"/>
          </a:p>
        </p:txBody>
      </p:sp>
      <p:sp>
        <p:nvSpPr>
          <p:cNvPr id="15" name="Titel 3"/>
          <p:cNvSpPr>
            <a:spLocks noGrp="1"/>
          </p:cNvSpPr>
          <p:nvPr>
            <p:ph type="title"/>
          </p:nvPr>
        </p:nvSpPr>
        <p:spPr>
          <a:xfrm>
            <a:off x="4517861" y="303506"/>
            <a:ext cx="7266131" cy="346249"/>
          </a:xfrm>
        </p:spPr>
        <p:txBody>
          <a:bodyPr/>
          <a:lstStyle/>
          <a:p>
            <a:r>
              <a:t>MORE SAFETY</a:t>
            </a:r>
            <a:r>
              <a:rPr lang="en-GB"/>
              <a:t>, </a:t>
            </a:r>
            <a:r>
              <a:t>MORE SPEED.</a:t>
            </a:r>
          </a:p>
        </p:txBody>
      </p:sp>
      <p:sp>
        <p:nvSpPr>
          <p:cNvPr id="16" name="Textplatzhalter 4"/>
          <p:cNvSpPr>
            <a:spLocks noGrp="1"/>
          </p:cNvSpPr>
          <p:nvPr>
            <p:ph type="body" sz="quarter" idx="14"/>
          </p:nvPr>
        </p:nvSpPr>
        <p:spPr>
          <a:xfrm>
            <a:off x="4517861" y="642071"/>
            <a:ext cx="7266149" cy="332399"/>
          </a:xfrm>
        </p:spPr>
        <p:txBody>
          <a:bodyPr/>
          <a:lstStyle/>
          <a:p>
            <a:r>
              <a:t>Industrial | ThermoTeck high-speed roller shutter</a:t>
            </a:r>
            <a:endParaRPr lang="de-DE"/>
          </a:p>
        </p:txBody>
      </p:sp>
      <p:sp>
        <p:nvSpPr>
          <p:cNvPr id="17" name="Textplatzhalter 5"/>
          <p:cNvSpPr>
            <a:spLocks noGrp="1"/>
          </p:cNvSpPr>
          <p:nvPr>
            <p:ph type="body" sz="quarter" idx="35"/>
          </p:nvPr>
        </p:nvSpPr>
        <p:spPr>
          <a:xfrm>
            <a:off x="4517862" y="1151153"/>
            <a:ext cx="7273642" cy="4032250"/>
          </a:xfrm>
        </p:spPr>
        <p:txBody>
          <a:bodyPr/>
          <a:lstStyle/>
          <a:p>
            <a:pPr marL="285750" indent="-285750">
              <a:buFont typeface="Wingdings" panose="05000000000000000000" pitchFamily="2" charset="2"/>
              <a:buChar char="§"/>
            </a:pPr>
            <a:r>
              <a:rPr lang="en-GB" b="1" dirty="0"/>
              <a:t>Fast</a:t>
            </a:r>
            <a:r>
              <a:rPr lang="en-GB" dirty="0"/>
              <a:t>: </a:t>
            </a:r>
            <a:br>
              <a:rPr lang="en-GB" dirty="0"/>
            </a:br>
            <a:r>
              <a:rPr lang="en-GB" dirty="0"/>
              <a:t>Speed of operation up to 1.5 m/s (USP)</a:t>
            </a:r>
          </a:p>
          <a:p>
            <a:pPr marL="285750" indent="-285750">
              <a:buFont typeface="Wingdings" panose="05000000000000000000" pitchFamily="2" charset="2"/>
              <a:buChar char="§"/>
            </a:pPr>
            <a:r>
              <a:rPr lang="en-GB" b="1" dirty="0"/>
              <a:t>Quiet and efficient: </a:t>
            </a:r>
            <a:br>
              <a:rPr lang="en-GB" b="1" dirty="0"/>
            </a:br>
            <a:r>
              <a:rPr lang="en-GB" dirty="0"/>
              <a:t>Quiet operation and extremely low wear and tear due to a patented strap system (USP), optimised for security</a:t>
            </a:r>
          </a:p>
          <a:p>
            <a:pPr marL="285750" indent="-285750">
              <a:buFont typeface="Wingdings" panose="05000000000000000000" pitchFamily="2" charset="2"/>
              <a:buChar char="§"/>
            </a:pPr>
            <a:r>
              <a:rPr lang="en-GB" b="1" dirty="0"/>
              <a:t>Weather proof: </a:t>
            </a:r>
            <a:br>
              <a:rPr lang="en-GB" b="1" dirty="0"/>
            </a:br>
            <a:r>
              <a:rPr lang="en-GB" dirty="0"/>
              <a:t>Can also be used outside, wind load up to </a:t>
            </a:r>
            <a:r>
              <a:rPr lang="en-GB" dirty="0" err="1"/>
              <a:t>windload</a:t>
            </a:r>
            <a:r>
              <a:rPr lang="en-GB" dirty="0"/>
              <a:t> class 4 (USP)</a:t>
            </a:r>
          </a:p>
          <a:p>
            <a:pPr marL="285750" indent="-285750">
              <a:buFont typeface="Wingdings" panose="05000000000000000000" pitchFamily="2" charset="2"/>
              <a:buChar char="§"/>
            </a:pPr>
            <a:r>
              <a:rPr lang="en-GB" b="1" dirty="0"/>
              <a:t>Safer: </a:t>
            </a:r>
            <a:br>
              <a:rPr lang="en-GB" b="1" dirty="0"/>
            </a:br>
            <a:r>
              <a:rPr lang="en-GB" dirty="0"/>
              <a:t>Inner light barrier that is effectively protected from elements and vandalism, no additional light barrier needed</a:t>
            </a:r>
          </a:p>
          <a:p>
            <a:pPr marL="285750" indent="-285750">
              <a:buFont typeface="Wingdings" panose="05000000000000000000" pitchFamily="2" charset="2"/>
              <a:buChar char="§"/>
            </a:pPr>
            <a:r>
              <a:rPr lang="en-GB" b="1" dirty="0"/>
              <a:t>Huge: </a:t>
            </a:r>
            <a:br>
              <a:rPr lang="en-GB" b="1" dirty="0"/>
            </a:br>
            <a:r>
              <a:rPr lang="en-GB" dirty="0"/>
              <a:t>Door sizes up to max. 10 m width and max. 9 m height</a:t>
            </a:r>
          </a:p>
          <a:p>
            <a:pPr marL="285750" indent="-285750">
              <a:buFont typeface="Wingdings" panose="05000000000000000000" pitchFamily="2" charset="2"/>
              <a:buChar char="§"/>
            </a:pPr>
            <a:endParaRPr lang="en-GB" dirty="0"/>
          </a:p>
          <a:p>
            <a:pPr marL="285750" indent="-285750">
              <a:buFont typeface="Wingdings" panose="05000000000000000000" pitchFamily="2" charset="2"/>
              <a:buChar char="§"/>
            </a:pPr>
            <a:endParaRPr lang="en-GB" dirty="0"/>
          </a:p>
        </p:txBody>
      </p:sp>
      <p:pic>
        <p:nvPicPr>
          <p:cNvPr id="18"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1189471" y="303461"/>
            <a:ext cx="648000" cy="6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feld 18"/>
          <p:cNvSpPr txBox="1"/>
          <p:nvPr/>
        </p:nvSpPr>
        <p:spPr>
          <a:xfrm>
            <a:off x="11008507" y="943949"/>
            <a:ext cx="744114" cy="338554"/>
          </a:xfrm>
          <a:prstGeom prst="rect">
            <a:avLst/>
          </a:prstGeom>
          <a:noFill/>
          <a:ln>
            <a:noFill/>
          </a:ln>
        </p:spPr>
        <p:txBody>
          <a:bodyPr wrap="none" rtlCol="0">
            <a:spAutoFit/>
          </a:bodyPr>
          <a:lstStyle/>
          <a:p>
            <a:pPr algn="ctr"/>
            <a:r>
              <a:rPr sz="1600"/>
              <a:t>starting Q3</a:t>
            </a:r>
          </a:p>
        </p:txBody>
      </p:sp>
      <p:pic>
        <p:nvPicPr>
          <p:cNvPr id="21" name="Picture 2" descr="R:\Teckentrup\2016\TT-16-048 BAU 2017 Unternehmenspraese\JPGs - PDFs\170110\Industrial_Schnelllaufrolltor.png"/>
          <p:cNvPicPr>
            <a:picLocks noChangeAspect="1" noChangeArrowheads="1"/>
          </p:cNvPicPr>
          <p:nvPr/>
        </p:nvPicPr>
        <p:blipFill rotWithShape="1">
          <a:blip r:embed="rId3">
            <a:extLst>
              <a:ext uri="{28A0092B-C50C-407E-A947-70E740481C1C}">
                <a14:useLocalDpi xmlns:a14="http://schemas.microsoft.com/office/drawing/2010/main"/>
              </a:ext>
            </a:extLst>
          </a:blip>
          <a:srcRect l="5907" b="9847"/>
          <a:stretch/>
        </p:blipFill>
        <p:spPr bwMode="auto">
          <a:xfrm>
            <a:off x="1" y="627461"/>
            <a:ext cx="4203166" cy="5239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0152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746033-E626-4783-8D19-AF6719C93C0D}"/>
              </a:ext>
            </a:extLst>
          </p:cNvPr>
          <p:cNvSpPr>
            <a:spLocks noGrp="1"/>
          </p:cNvSpPr>
          <p:nvPr>
            <p:ph type="sldNum" sz="quarter" idx="33"/>
          </p:nvPr>
        </p:nvSpPr>
        <p:spPr/>
        <p:txBody>
          <a:bodyPr/>
          <a:lstStyle/>
          <a:p>
            <a:fld id="{FCEB0F34-BB6E-E94A-9CCE-E54518D97C46}" type="slidenum">
              <a:rPr lang="en-US" smtClean="0"/>
              <a:pPr/>
              <a:t>15</a:t>
            </a:fld>
            <a:r>
              <a:rPr lang="en-US"/>
              <a:t> </a:t>
            </a:r>
            <a:endParaRPr lang="en-US" b="0"/>
          </a:p>
        </p:txBody>
      </p:sp>
      <p:pic>
        <p:nvPicPr>
          <p:cNvPr id="3" name="Online Media 2" descr="Teckentrup ThermoTeck XXL Roller Shutter Door">
            <a:hlinkClick r:id="" action="ppaction://media"/>
            <a:extLst>
              <a:ext uri="{FF2B5EF4-FFF2-40B4-BE49-F238E27FC236}">
                <a16:creationId xmlns:a16="http://schemas.microsoft.com/office/drawing/2014/main" id="{4A2355B5-9390-0948-8F51-2E3C3A5FA6F9}"/>
              </a:ext>
            </a:extLst>
          </p:cNvPr>
          <p:cNvPicPr>
            <a:picLocks noRot="1" noChangeAspect="1"/>
          </p:cNvPicPr>
          <p:nvPr>
            <a:videoFile r:link="rId1"/>
          </p:nvPr>
        </p:nvPicPr>
        <p:blipFill>
          <a:blip r:embed="rId3"/>
          <a:stretch>
            <a:fillRect/>
          </a:stretch>
        </p:blipFill>
        <p:spPr>
          <a:xfrm>
            <a:off x="791591" y="160678"/>
            <a:ext cx="10608815" cy="5967458"/>
          </a:xfrm>
          <a:prstGeom prst="rect">
            <a:avLst/>
          </a:prstGeom>
        </p:spPr>
      </p:pic>
    </p:spTree>
    <p:extLst>
      <p:ext uri="{BB962C8B-B14F-4D97-AF65-F5344CB8AC3E}">
        <p14:creationId xmlns:p14="http://schemas.microsoft.com/office/powerpoint/2010/main" val="42161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hteck 31"/>
          <p:cNvSpPr/>
          <p:nvPr/>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err="1"/>
          </a:p>
        </p:txBody>
      </p:sp>
      <p:sp>
        <p:nvSpPr>
          <p:cNvPr id="22" name="Foliennummernplatzhalter 1"/>
          <p:cNvSpPr>
            <a:spLocks noGrp="1"/>
          </p:cNvSpPr>
          <p:nvPr>
            <p:ph type="sldNum" sz="quarter" idx="10"/>
          </p:nvPr>
        </p:nvSpPr>
        <p:spPr>
          <a:xfrm>
            <a:off x="5706660" y="6404934"/>
            <a:ext cx="778679" cy="292388"/>
          </a:xfrm>
        </p:spPr>
        <p:txBody>
          <a:bodyPr/>
          <a:lstStyle/>
          <a:p>
            <a:fld id="{FCEB0F34-BB6E-E94A-9CCE-E54518D97C46}" type="slidenum">
              <a:rPr lang="en-US" smtClean="0"/>
              <a:pPr/>
              <a:t>16</a:t>
            </a:fld>
            <a:r>
              <a:rPr lang="en-US"/>
              <a:t> </a:t>
            </a:r>
            <a:endParaRPr lang="en-US" b="0"/>
          </a:p>
        </p:txBody>
      </p:sp>
      <p:sp>
        <p:nvSpPr>
          <p:cNvPr id="30" name="Textplatzhalter 18"/>
          <p:cNvSpPr txBox="1">
            <a:spLocks/>
          </p:cNvSpPr>
          <p:nvPr/>
        </p:nvSpPr>
        <p:spPr bwMode="gray">
          <a:xfrm>
            <a:off x="464769" y="303506"/>
            <a:ext cx="2124000" cy="394657"/>
          </a:xfrm>
          <a:prstGeom prst="rect">
            <a:avLst/>
          </a:prstGeom>
          <a:noFill/>
        </p:spPr>
        <p:txBody>
          <a:bodyPr vert="horz" wrap="square" lIns="108000" tIns="111600" rIns="108000" bIns="111600" rtlCol="0" anchor="ctr" anchorCtr="0">
            <a:spAutoFit/>
          </a:bodyPr>
          <a:lstStyle>
            <a:lvl1pPr marL="0" indent="0" algn="l" defTabSz="609585" rtl="0" eaLnBrk="1" latinLnBrk="0" hangingPunct="1">
              <a:lnSpc>
                <a:spcPct val="100000"/>
              </a:lnSpc>
              <a:spcBef>
                <a:spcPts val="0"/>
              </a:spcBef>
              <a:buClr>
                <a:schemeClr val="tx1"/>
              </a:buClr>
              <a:buSzPct val="100000"/>
              <a:buFont typeface="Symbol" panose="05050102010706020507" pitchFamily="18" charset="2"/>
              <a:buNone/>
              <a:tabLst/>
              <a:defRPr sz="1100" b="0" kern="1200" cap="all" baseline="0">
                <a:solidFill>
                  <a:schemeClr val="bg1"/>
                </a:solidFill>
                <a:latin typeface="+mj-lt"/>
                <a:ea typeface="Arial" panose="020B0606030504020204" pitchFamily="34" charset="0"/>
                <a:cs typeface="Arial" panose="020B0604020202020204" pitchFamily="34" charset="0"/>
              </a:defRPr>
            </a:lvl1pPr>
            <a:lvl2pPr marL="222250" indent="-222250" algn="l" defTabSz="609585" rtl="0" eaLnBrk="1" latinLnBrk="0" hangingPunct="1">
              <a:lnSpc>
                <a:spcPct val="120000"/>
              </a:lnSpc>
              <a:spcBef>
                <a:spcPts val="600"/>
              </a:spcBef>
              <a:buClrTx/>
              <a:buSzPct val="100000"/>
              <a:buFont typeface="Wingdings" panose="05000000000000000000" pitchFamily="2" charset="2"/>
              <a:buChar char=""/>
              <a:tabLst/>
              <a:defRPr sz="1600" kern="1200">
                <a:solidFill>
                  <a:schemeClr val="bg1"/>
                </a:solidFill>
                <a:latin typeface="+mj-lt"/>
                <a:ea typeface="Arial" panose="020B0606030504020204" pitchFamily="34" charset="0"/>
                <a:cs typeface="Arial" panose="020B0604020202020204" pitchFamily="34" charset="0"/>
              </a:defRPr>
            </a:lvl2pPr>
            <a:lvl3pPr marL="506413" indent="-285750" algn="l" defTabSz="609585" rtl="0" eaLnBrk="1" latinLnBrk="0" hangingPunct="1">
              <a:lnSpc>
                <a:spcPct val="120000"/>
              </a:lnSpc>
              <a:spcBef>
                <a:spcPts val="600"/>
              </a:spcBef>
              <a:buClrTx/>
              <a:buSzPct val="100000"/>
              <a:buFont typeface="Wingdings 3" panose="05040102010807070707" pitchFamily="18" charset="2"/>
              <a:buChar char="Ú"/>
              <a:tabLst/>
              <a:defRPr lang="de-DE" sz="1600" kern="1200">
                <a:solidFill>
                  <a:schemeClr val="bg1"/>
                </a:solidFill>
                <a:latin typeface="+mj-lt"/>
                <a:ea typeface="Arial" panose="020B0606030504020204" pitchFamily="34" charset="0"/>
                <a:cs typeface="Arial" panose="020B0604020202020204" pitchFamily="34" charset="0"/>
              </a:defRPr>
            </a:lvl3pPr>
            <a:lvl4pPr marL="661988" indent="0" algn="l" defTabSz="609585" rtl="0" eaLnBrk="1" latinLnBrk="0" hangingPunct="1">
              <a:lnSpc>
                <a:spcPct val="100000"/>
              </a:lnSpc>
              <a:spcBef>
                <a:spcPts val="600"/>
              </a:spcBef>
              <a:buClr>
                <a:schemeClr val="tx1"/>
              </a:buClr>
              <a:buFont typeface="Symbol" panose="05050102010706020507" pitchFamily="18" charset="2"/>
              <a:buNone/>
              <a:defRPr sz="1200" kern="1200">
                <a:solidFill>
                  <a:schemeClr val="bg1"/>
                </a:solidFill>
                <a:latin typeface="+mj-lt"/>
                <a:ea typeface="+mn-ea"/>
                <a:cs typeface="+mn-cs"/>
              </a:defRPr>
            </a:lvl4pPr>
            <a:lvl5pPr marL="655638" indent="-176213" algn="l" defTabSz="609585" rtl="0" eaLnBrk="1" latinLnBrk="0" hangingPunct="1">
              <a:spcBef>
                <a:spcPct val="20000"/>
              </a:spcBef>
              <a:buFont typeface="Arial"/>
              <a:buChar char="»"/>
              <a:defRPr sz="1800" kern="1200">
                <a:solidFill>
                  <a:schemeClr val="bg1"/>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de-DE" b="1">
                <a:solidFill>
                  <a:schemeClr val="tx1"/>
                </a:solidFill>
              </a:rPr>
              <a:t>Teckentrup</a:t>
            </a:r>
            <a:r>
              <a:rPr lang="de-DE">
                <a:solidFill>
                  <a:schemeClr val="tx1"/>
                </a:solidFill>
              </a:rPr>
              <a:t> | Service</a:t>
            </a:r>
          </a:p>
        </p:txBody>
      </p:sp>
      <p:sp>
        <p:nvSpPr>
          <p:cNvPr id="41" name="Rechteck 40"/>
          <p:cNvSpPr/>
          <p:nvPr/>
        </p:nvSpPr>
        <p:spPr>
          <a:xfrm>
            <a:off x="314495" y="6427299"/>
            <a:ext cx="2574744" cy="269304"/>
          </a:xfrm>
          <a:prstGeom prst="rect">
            <a:avLst/>
          </a:prstGeom>
        </p:spPr>
        <p:txBody>
          <a:bodyPr wrap="none">
            <a:spAutoFit/>
          </a:bodyPr>
          <a:lstStyle/>
          <a:p>
            <a:r>
              <a:rPr kumimoji="0" lang="de-DE" sz="1150" b="1" i="0" u="none" strike="noStrike" kern="1200" cap="none" spc="0" normalizeH="0" baseline="0" noProof="0">
                <a:ln>
                  <a:noFill/>
                </a:ln>
                <a:solidFill>
                  <a:srgbClr val="000000"/>
                </a:solidFill>
                <a:effectLst/>
                <a:uLnTx/>
                <a:uFillTx/>
                <a:latin typeface="+mn-lt"/>
                <a:ea typeface="+mn-ea"/>
                <a:cs typeface="+mn-cs"/>
              </a:rPr>
              <a:t>DESIGN </a:t>
            </a:r>
            <a:r>
              <a:rPr kumimoji="0" lang="de-DE" sz="1150" b="0" i="0" u="none" strike="noStrike" kern="1200" cap="none" spc="0" normalizeH="0" baseline="0" noProof="0">
                <a:ln>
                  <a:noFill/>
                </a:ln>
                <a:solidFill>
                  <a:srgbClr val="000000"/>
                </a:solidFill>
                <a:effectLst/>
                <a:uLnTx/>
                <a:uFillTx/>
                <a:latin typeface="+mn-lt"/>
                <a:ea typeface="+mn-ea"/>
                <a:cs typeface="+mn-cs"/>
              </a:rPr>
              <a:t>I</a:t>
            </a:r>
            <a:r>
              <a:rPr kumimoji="0" lang="de-DE" sz="1150" b="1" i="0" u="none" strike="noStrike" kern="1200" cap="none" spc="0" normalizeH="0" baseline="0" noProof="0">
                <a:ln>
                  <a:noFill/>
                </a:ln>
                <a:solidFill>
                  <a:srgbClr val="000000"/>
                </a:solidFill>
                <a:effectLst/>
                <a:uLnTx/>
                <a:uFillTx/>
                <a:latin typeface="+mn-lt"/>
                <a:ea typeface="+mn-ea"/>
                <a:cs typeface="+mn-cs"/>
              </a:rPr>
              <a:t> SICHERHEIT </a:t>
            </a:r>
            <a:r>
              <a:rPr kumimoji="0" lang="de-DE" sz="1150" b="0" i="0" u="none" strike="noStrike" kern="1200" cap="none" spc="0" normalizeH="0" baseline="0" noProof="0">
                <a:ln>
                  <a:noFill/>
                </a:ln>
                <a:solidFill>
                  <a:srgbClr val="000000"/>
                </a:solidFill>
                <a:effectLst/>
                <a:uLnTx/>
                <a:uFillTx/>
                <a:latin typeface="+mn-lt"/>
                <a:ea typeface="+mn-ea"/>
                <a:cs typeface="+mn-cs"/>
              </a:rPr>
              <a:t>I</a:t>
            </a:r>
            <a:r>
              <a:rPr kumimoji="0" lang="de-DE" sz="1150" b="1" i="0" u="none" strike="noStrike" kern="1200" cap="none" spc="0" normalizeH="0" baseline="0" noProof="0">
                <a:ln>
                  <a:noFill/>
                </a:ln>
                <a:solidFill>
                  <a:srgbClr val="000000"/>
                </a:solidFill>
                <a:effectLst/>
                <a:uLnTx/>
                <a:uFillTx/>
                <a:latin typeface="+mn-lt"/>
                <a:ea typeface="+mn-ea"/>
                <a:cs typeface="+mn-cs"/>
              </a:rPr>
              <a:t> SERVICE </a:t>
            </a:r>
            <a:endParaRPr lang="de-DE" sz="1150" b="1"/>
          </a:p>
        </p:txBody>
      </p:sp>
      <p:sp>
        <p:nvSpPr>
          <p:cNvPr id="26" name="Rechteck 25"/>
          <p:cNvSpPr/>
          <p:nvPr/>
        </p:nvSpPr>
        <p:spPr>
          <a:xfrm>
            <a:off x="174567" y="6276109"/>
            <a:ext cx="2576297" cy="52250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err="1"/>
          </a:p>
        </p:txBody>
      </p:sp>
      <p:sp>
        <p:nvSpPr>
          <p:cNvPr id="27" name="Rechteck 26"/>
          <p:cNvSpPr/>
          <p:nvPr/>
        </p:nvSpPr>
        <p:spPr>
          <a:xfrm>
            <a:off x="5769033" y="6225102"/>
            <a:ext cx="446852" cy="52250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err="1"/>
          </a:p>
        </p:txBody>
      </p:sp>
      <p:sp>
        <p:nvSpPr>
          <p:cNvPr id="28" name="Rechteck 27"/>
          <p:cNvSpPr/>
          <p:nvPr/>
        </p:nvSpPr>
        <p:spPr>
          <a:xfrm>
            <a:off x="312942" y="239580"/>
            <a:ext cx="2576297" cy="52250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err="1"/>
          </a:p>
        </p:txBody>
      </p:sp>
      <p:sp>
        <p:nvSpPr>
          <p:cNvPr id="29" name="Textplatzhalter 18"/>
          <p:cNvSpPr txBox="1">
            <a:spLocks/>
          </p:cNvSpPr>
          <p:nvPr/>
        </p:nvSpPr>
        <p:spPr bwMode="gray">
          <a:xfrm>
            <a:off x="100695" y="49496"/>
            <a:ext cx="2124000" cy="394657"/>
          </a:xfrm>
          <a:prstGeom prst="rect">
            <a:avLst/>
          </a:prstGeom>
          <a:noFill/>
        </p:spPr>
        <p:txBody>
          <a:bodyPr vert="horz" wrap="square" lIns="108000" tIns="111600" rIns="108000" bIns="111600" rtlCol="0" anchor="ctr" anchorCtr="0">
            <a:spAutoFit/>
          </a:bodyPr>
          <a:lstStyle>
            <a:lvl1pPr marL="0" indent="0" algn="l" defTabSz="609585" rtl="0" eaLnBrk="1" latinLnBrk="0" hangingPunct="1">
              <a:lnSpc>
                <a:spcPct val="100000"/>
              </a:lnSpc>
              <a:spcBef>
                <a:spcPts val="0"/>
              </a:spcBef>
              <a:buClr>
                <a:schemeClr val="tx1"/>
              </a:buClr>
              <a:buSzPct val="100000"/>
              <a:buFont typeface="Symbol" panose="05050102010706020507" pitchFamily="18" charset="2"/>
              <a:buNone/>
              <a:tabLst/>
              <a:defRPr sz="1100" b="0" kern="1200" cap="all" baseline="0">
                <a:solidFill>
                  <a:schemeClr val="bg1"/>
                </a:solidFill>
                <a:latin typeface="+mj-lt"/>
                <a:ea typeface="Arial" panose="020B0606030504020204" pitchFamily="34" charset="0"/>
                <a:cs typeface="Arial" panose="020B0604020202020204" pitchFamily="34" charset="0"/>
              </a:defRPr>
            </a:lvl1pPr>
            <a:lvl2pPr marL="222250" indent="-222250" algn="l" defTabSz="609585" rtl="0" eaLnBrk="1" latinLnBrk="0" hangingPunct="1">
              <a:lnSpc>
                <a:spcPct val="120000"/>
              </a:lnSpc>
              <a:spcBef>
                <a:spcPts val="600"/>
              </a:spcBef>
              <a:buClrTx/>
              <a:buSzPct val="100000"/>
              <a:buFont typeface="Wingdings" panose="05000000000000000000" pitchFamily="2" charset="2"/>
              <a:buChar char=""/>
              <a:tabLst/>
              <a:defRPr sz="1600" kern="1200">
                <a:solidFill>
                  <a:schemeClr val="bg1"/>
                </a:solidFill>
                <a:latin typeface="+mj-lt"/>
                <a:ea typeface="Arial" panose="020B0606030504020204" pitchFamily="34" charset="0"/>
                <a:cs typeface="Arial" panose="020B0604020202020204" pitchFamily="34" charset="0"/>
              </a:defRPr>
            </a:lvl2pPr>
            <a:lvl3pPr marL="506413" indent="-285750" algn="l" defTabSz="609585" rtl="0" eaLnBrk="1" latinLnBrk="0" hangingPunct="1">
              <a:lnSpc>
                <a:spcPct val="120000"/>
              </a:lnSpc>
              <a:spcBef>
                <a:spcPts val="600"/>
              </a:spcBef>
              <a:buClrTx/>
              <a:buSzPct val="100000"/>
              <a:buFont typeface="Wingdings 3" panose="05040102010807070707" pitchFamily="18" charset="2"/>
              <a:buChar char="Ú"/>
              <a:tabLst/>
              <a:defRPr lang="de-DE" sz="1600" kern="1200">
                <a:solidFill>
                  <a:schemeClr val="bg1"/>
                </a:solidFill>
                <a:latin typeface="+mj-lt"/>
                <a:ea typeface="Arial" panose="020B0606030504020204" pitchFamily="34" charset="0"/>
                <a:cs typeface="Arial" panose="020B0604020202020204" pitchFamily="34" charset="0"/>
              </a:defRPr>
            </a:lvl3pPr>
            <a:lvl4pPr marL="661988" indent="0" algn="l" defTabSz="609585" rtl="0" eaLnBrk="1" latinLnBrk="0" hangingPunct="1">
              <a:lnSpc>
                <a:spcPct val="100000"/>
              </a:lnSpc>
              <a:spcBef>
                <a:spcPts val="600"/>
              </a:spcBef>
              <a:buClr>
                <a:schemeClr val="tx1"/>
              </a:buClr>
              <a:buFont typeface="Symbol" panose="05050102010706020507" pitchFamily="18" charset="2"/>
              <a:buNone/>
              <a:defRPr sz="1200" kern="1200">
                <a:solidFill>
                  <a:schemeClr val="bg1"/>
                </a:solidFill>
                <a:latin typeface="+mj-lt"/>
                <a:ea typeface="+mn-ea"/>
                <a:cs typeface="+mn-cs"/>
              </a:defRPr>
            </a:lvl4pPr>
            <a:lvl5pPr marL="655638" indent="-176213" algn="l" defTabSz="609585" rtl="0" eaLnBrk="1" latinLnBrk="0" hangingPunct="1">
              <a:spcBef>
                <a:spcPct val="20000"/>
              </a:spcBef>
              <a:buFont typeface="Arial"/>
              <a:buChar char="»"/>
              <a:defRPr sz="1800" kern="1200">
                <a:solidFill>
                  <a:schemeClr val="bg1"/>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de-DE" b="1">
                <a:solidFill>
                  <a:schemeClr val="tx1"/>
                </a:solidFill>
              </a:rPr>
              <a:t>Teckentrup</a:t>
            </a:r>
            <a:r>
              <a:rPr lang="de-DE">
                <a:solidFill>
                  <a:schemeClr val="tx1"/>
                </a:solidFill>
              </a:rPr>
              <a:t> | SERVICE</a:t>
            </a:r>
          </a:p>
        </p:txBody>
      </p:sp>
      <p:pic>
        <p:nvPicPr>
          <p:cNvPr id="33" name="Grafik 3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10212382" y="6209497"/>
            <a:ext cx="1639418" cy="406473"/>
          </a:xfrm>
          <a:prstGeom prst="rect">
            <a:avLst/>
          </a:prstGeom>
        </p:spPr>
      </p:pic>
      <p:sp>
        <p:nvSpPr>
          <p:cNvPr id="35" name="Rechteck 34"/>
          <p:cNvSpPr/>
          <p:nvPr/>
        </p:nvSpPr>
        <p:spPr>
          <a:xfrm>
            <a:off x="174568" y="1515687"/>
            <a:ext cx="3474720" cy="171796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err="1"/>
          </a:p>
        </p:txBody>
      </p:sp>
      <p:sp>
        <p:nvSpPr>
          <p:cNvPr id="9" name="Textfeld 8"/>
          <p:cNvSpPr txBox="1"/>
          <p:nvPr/>
        </p:nvSpPr>
        <p:spPr>
          <a:xfrm>
            <a:off x="215092" y="1164106"/>
            <a:ext cx="3990109" cy="2215991"/>
          </a:xfrm>
          <a:prstGeom prst="rect">
            <a:avLst/>
          </a:prstGeom>
          <a:noFill/>
        </p:spPr>
        <p:txBody>
          <a:bodyPr wrap="square" rtlCol="0">
            <a:spAutoFit/>
          </a:bodyPr>
          <a:lstStyle/>
          <a:p>
            <a:r>
              <a:rPr lang="de-DE" sz="13800">
                <a:solidFill>
                  <a:schemeClr val="bg1"/>
                </a:solidFill>
                <a:latin typeface="DINPro-Black" panose="02000503030000020004" pitchFamily="50" charset="0"/>
              </a:rPr>
              <a:t>360°</a:t>
            </a:r>
          </a:p>
        </p:txBody>
      </p:sp>
      <p:sp>
        <p:nvSpPr>
          <p:cNvPr id="14" name="Rechteck 9">
            <a:extLst>
              <a:ext uri="{FF2B5EF4-FFF2-40B4-BE49-F238E27FC236}">
                <a16:creationId xmlns:a16="http://schemas.microsoft.com/office/drawing/2014/main" id="{0897B761-E161-1E43-850A-F39CA4D25AAC}"/>
              </a:ext>
            </a:extLst>
          </p:cNvPr>
          <p:cNvSpPr/>
          <p:nvPr/>
        </p:nvSpPr>
        <p:spPr>
          <a:xfrm>
            <a:off x="314495" y="6427299"/>
            <a:ext cx="2385589" cy="269304"/>
          </a:xfrm>
          <a:prstGeom prst="rect">
            <a:avLst/>
          </a:prstGeom>
        </p:spPr>
        <p:txBody>
          <a:bodyPr wrap="none">
            <a:spAutoFit/>
          </a:bodyPr>
          <a:lstStyle/>
          <a:p>
            <a:r>
              <a:rPr kumimoji="0" sz="1150" b="1" i="0" u="none" strike="noStrike" kern="1200" cap="none" spc="0" normalizeH="0" baseline="0">
                <a:ln>
                  <a:noFill/>
                </a:ln>
                <a:solidFill>
                  <a:srgbClr val="000000"/>
                </a:solidFill>
                <a:effectLst/>
                <a:uLnTx/>
                <a:uFillTx/>
                <a:latin typeface="+mn-lt"/>
                <a:ea typeface="+mn-ea"/>
                <a:cs typeface="+mn-cs"/>
              </a:rPr>
              <a:t>DESIGN I S</a:t>
            </a:r>
            <a:r>
              <a:rPr kumimoji="0" lang="de-DE" sz="1150" b="1" i="0" u="none" strike="noStrike" kern="1200" cap="none" spc="0" normalizeH="0" baseline="0">
                <a:ln>
                  <a:noFill/>
                </a:ln>
                <a:solidFill>
                  <a:srgbClr val="000000"/>
                </a:solidFill>
                <a:effectLst/>
                <a:uLnTx/>
                <a:uFillTx/>
                <a:latin typeface="+mn-lt"/>
                <a:ea typeface="+mn-ea"/>
                <a:cs typeface="+mn-cs"/>
              </a:rPr>
              <a:t>ECURI</a:t>
            </a:r>
            <a:r>
              <a:rPr kumimoji="0" sz="1150" b="1" i="0" u="none" strike="noStrike" kern="1200" cap="none" spc="0" normalizeH="0" baseline="0">
                <a:ln>
                  <a:noFill/>
                </a:ln>
                <a:solidFill>
                  <a:srgbClr val="000000"/>
                </a:solidFill>
                <a:effectLst/>
                <a:uLnTx/>
                <a:uFillTx/>
                <a:latin typeface="+mn-lt"/>
                <a:ea typeface="+mn-ea"/>
                <a:cs typeface="+mn-cs"/>
              </a:rPr>
              <a:t>TY I SERVICE</a:t>
            </a:r>
            <a:endParaRPr lang="de-DE" sz="1150" b="1"/>
          </a:p>
        </p:txBody>
      </p:sp>
      <p:pic>
        <p:nvPicPr>
          <p:cNvPr id="3" name="Picture 2">
            <a:extLst>
              <a:ext uri="{FF2B5EF4-FFF2-40B4-BE49-F238E27FC236}">
                <a16:creationId xmlns:a16="http://schemas.microsoft.com/office/drawing/2014/main" id="{18475B2A-24D6-7442-85C7-B6F5D73920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33388" y="867907"/>
            <a:ext cx="5024379" cy="5024379"/>
          </a:xfrm>
          <a:prstGeom prst="rect">
            <a:avLst/>
          </a:prstGeom>
        </p:spPr>
      </p:pic>
    </p:spTree>
    <p:extLst>
      <p:ext uri="{BB962C8B-B14F-4D97-AF65-F5344CB8AC3E}">
        <p14:creationId xmlns:p14="http://schemas.microsoft.com/office/powerpoint/2010/main" val="412696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0D730E-6FD9-4D43-BD21-B97D46C33013}"/>
              </a:ext>
            </a:extLst>
          </p:cNvPr>
          <p:cNvPicPr>
            <a:picLocks noChangeAspect="1"/>
          </p:cNvPicPr>
          <p:nvPr/>
        </p:nvPicPr>
        <p:blipFill>
          <a:blip r:embed="rId3"/>
          <a:stretch>
            <a:fillRect/>
          </a:stretch>
        </p:blipFill>
        <p:spPr>
          <a:xfrm>
            <a:off x="381601" y="2088761"/>
            <a:ext cx="11264900" cy="3810000"/>
          </a:xfrm>
          <a:prstGeom prst="rect">
            <a:avLst/>
          </a:prstGeom>
        </p:spPr>
      </p:pic>
      <p:sp>
        <p:nvSpPr>
          <p:cNvPr id="21" name="Foliennummernplatzhalter 1"/>
          <p:cNvSpPr>
            <a:spLocks noGrp="1"/>
          </p:cNvSpPr>
          <p:nvPr>
            <p:ph type="sldNum" sz="quarter" idx="33"/>
          </p:nvPr>
        </p:nvSpPr>
        <p:spPr>
          <a:xfrm>
            <a:off x="5706660" y="6419448"/>
            <a:ext cx="778679" cy="292388"/>
          </a:xfrm>
        </p:spPr>
        <p:txBody>
          <a:bodyPr/>
          <a:lstStyle/>
          <a:p>
            <a:fld id="{FCEB0F34-BB6E-E94A-9CCE-E54518D97C46}" type="slidenum">
              <a:rPr lang="en-US" smtClean="0"/>
              <a:pPr/>
              <a:t>17</a:t>
            </a:fld>
            <a:r>
              <a:rPr lang="en-US"/>
              <a:t> </a:t>
            </a:r>
            <a:endParaRPr lang="en-US" b="0"/>
          </a:p>
        </p:txBody>
      </p:sp>
      <p:sp>
        <p:nvSpPr>
          <p:cNvPr id="22" name="Textplatzhalter 2"/>
          <p:cNvSpPr>
            <a:spLocks noGrp="1"/>
          </p:cNvSpPr>
          <p:nvPr>
            <p:ph type="body" sz="quarter" idx="14"/>
          </p:nvPr>
        </p:nvSpPr>
        <p:spPr>
          <a:xfrm>
            <a:off x="319581" y="672051"/>
            <a:ext cx="11464429" cy="1015663"/>
          </a:xfrm>
        </p:spPr>
        <p:txBody>
          <a:bodyPr/>
          <a:lstStyle/>
          <a:p>
            <a:r>
              <a:rPr lang="de-DE" err="1"/>
              <a:t>Teckentrup</a:t>
            </a:r>
            <a:r>
              <a:rPr lang="de-DE"/>
              <a:t> in </a:t>
            </a:r>
            <a:r>
              <a:rPr lang="de-DE" err="1"/>
              <a:t>operation</a:t>
            </a:r>
            <a:r>
              <a:rPr lang="de-DE"/>
              <a:t>.</a:t>
            </a:r>
          </a:p>
          <a:p>
            <a:endParaRPr lang="de-DE" sz="1200" b="1">
              <a:solidFill>
                <a:schemeClr val="accent5"/>
              </a:solidFill>
            </a:endParaRPr>
          </a:p>
          <a:p>
            <a:r>
              <a:rPr lang="en-US" sz="1200"/>
              <a:t>Satisfied customers are the best references. And we have plenty of those. </a:t>
            </a:r>
            <a:br>
              <a:rPr lang="en-US" sz="1200"/>
            </a:br>
            <a:r>
              <a:rPr lang="en-US" sz="1200"/>
              <a:t>From Elbe Philharmonic Hall and Radisson Red Cape Town hotel to </a:t>
            </a:r>
            <a:r>
              <a:rPr lang="en-US" sz="1200" err="1"/>
              <a:t>Klimahaus</a:t>
            </a:r>
            <a:r>
              <a:rPr lang="en-US" sz="1200"/>
              <a:t> Bremerhaven scientific </a:t>
            </a:r>
            <a:br>
              <a:rPr lang="en-US" sz="1200"/>
            </a:br>
            <a:r>
              <a:rPr lang="en-US" sz="1200"/>
              <a:t>exhibition site – our doors are everywhere. See for yourself and let us convince you!</a:t>
            </a:r>
            <a:endParaRPr lang="de-DE"/>
          </a:p>
        </p:txBody>
      </p:sp>
      <p:sp>
        <p:nvSpPr>
          <p:cNvPr id="23" name="Titel 3"/>
          <p:cNvSpPr>
            <a:spLocks noGrp="1"/>
          </p:cNvSpPr>
          <p:nvPr>
            <p:ph type="title"/>
          </p:nvPr>
        </p:nvSpPr>
        <p:spPr>
          <a:xfrm>
            <a:off x="319578" y="296010"/>
            <a:ext cx="11464417" cy="346249"/>
          </a:xfrm>
        </p:spPr>
        <p:txBody>
          <a:bodyPr/>
          <a:lstStyle/>
          <a:p>
            <a:r>
              <a:rPr lang="en-US"/>
              <a:t>WHERE OUR DOORS AND GATES ARE AT HOME.</a:t>
            </a:r>
            <a:endParaRPr lang="de-DE"/>
          </a:p>
        </p:txBody>
      </p:sp>
      <p:grpSp>
        <p:nvGrpSpPr>
          <p:cNvPr id="2" name="Gruppieren 1"/>
          <p:cNvGrpSpPr/>
          <p:nvPr/>
        </p:nvGrpSpPr>
        <p:grpSpPr>
          <a:xfrm>
            <a:off x="9938326" y="949960"/>
            <a:ext cx="2613891" cy="1745673"/>
            <a:chOff x="9938326" y="949960"/>
            <a:chExt cx="2613891" cy="1745673"/>
          </a:xfrm>
        </p:grpSpPr>
        <p:sp>
          <p:nvSpPr>
            <p:cNvPr id="16" name="Ellipse 15"/>
            <p:cNvSpPr/>
            <p:nvPr/>
          </p:nvSpPr>
          <p:spPr>
            <a:xfrm>
              <a:off x="10372436" y="949960"/>
              <a:ext cx="1745673" cy="1745673"/>
            </a:xfrm>
            <a:prstGeom prst="ellipse">
              <a:avLst/>
            </a:prstGeom>
            <a:solidFill>
              <a:schemeClr val="accent5"/>
            </a:solid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err="1"/>
            </a:p>
          </p:txBody>
        </p:sp>
        <p:sp>
          <p:nvSpPr>
            <p:cNvPr id="20" name="Textfeld 19"/>
            <p:cNvSpPr txBox="1"/>
            <p:nvPr/>
          </p:nvSpPr>
          <p:spPr>
            <a:xfrm>
              <a:off x="9938326" y="1518613"/>
              <a:ext cx="2613891" cy="600164"/>
            </a:xfrm>
            <a:prstGeom prst="rect">
              <a:avLst/>
            </a:prstGeom>
            <a:noFill/>
          </p:spPr>
          <p:txBody>
            <a:bodyPr wrap="square" rtlCol="0">
              <a:spAutoFit/>
            </a:bodyPr>
            <a:lstStyle/>
            <a:p>
              <a:pPr algn="ctr"/>
              <a:r>
                <a:rPr lang="de-DE" sz="1100" dirty="0">
                  <a:solidFill>
                    <a:schemeClr val="bg1"/>
                  </a:solidFill>
                </a:rPr>
                <a:t>Case </a:t>
              </a:r>
              <a:r>
                <a:rPr lang="de-DE" sz="1100" dirty="0" err="1">
                  <a:solidFill>
                    <a:schemeClr val="bg1"/>
                  </a:solidFill>
                </a:rPr>
                <a:t>studies</a:t>
              </a:r>
              <a:r>
                <a:rPr lang="de-DE" sz="1100" dirty="0">
                  <a:solidFill>
                    <a:schemeClr val="bg1"/>
                  </a:solidFill>
                </a:rPr>
                <a:t>: </a:t>
              </a:r>
              <a:br>
                <a:rPr lang="de-DE" sz="1100" dirty="0">
                  <a:solidFill>
                    <a:schemeClr val="bg1"/>
                  </a:solidFill>
                </a:rPr>
              </a:br>
              <a:r>
                <a:rPr lang="de-DE" sz="1100" b="1" dirty="0" err="1">
                  <a:solidFill>
                    <a:schemeClr val="bg1"/>
                  </a:solidFill>
                </a:rPr>
                <a:t>www.teckentrup.co.uk</a:t>
              </a:r>
              <a:r>
                <a:rPr lang="de-DE" sz="1100" b="1" dirty="0">
                  <a:solidFill>
                    <a:schemeClr val="bg1"/>
                  </a:solidFill>
                </a:rPr>
                <a:t>/</a:t>
              </a:r>
            </a:p>
            <a:p>
              <a:pPr algn="ctr"/>
              <a:r>
                <a:rPr lang="de-DE" sz="1100" b="1" dirty="0" err="1">
                  <a:solidFill>
                    <a:schemeClr val="bg1"/>
                  </a:solidFill>
                </a:rPr>
                <a:t>company</a:t>
              </a:r>
              <a:r>
                <a:rPr lang="de-DE" sz="1100" b="1" dirty="0">
                  <a:solidFill>
                    <a:schemeClr val="bg1"/>
                  </a:solidFill>
                </a:rPr>
                <a:t>/</a:t>
              </a:r>
              <a:r>
                <a:rPr lang="de-DE" sz="1100" b="1" dirty="0" err="1">
                  <a:solidFill>
                    <a:schemeClr val="bg1"/>
                  </a:solidFill>
                </a:rPr>
                <a:t>case-studies</a:t>
              </a:r>
              <a:endParaRPr lang="de-DE" sz="1600" dirty="0"/>
            </a:p>
          </p:txBody>
        </p:sp>
      </p:grpSp>
    </p:spTree>
    <p:extLst>
      <p:ext uri="{BB962C8B-B14F-4D97-AF65-F5344CB8AC3E}">
        <p14:creationId xmlns:p14="http://schemas.microsoft.com/office/powerpoint/2010/main" val="428902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p:cNvSpPr/>
          <p:nvPr/>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3" name="Foliennummernplatzhalter 2"/>
          <p:cNvSpPr>
            <a:spLocks noGrp="1"/>
          </p:cNvSpPr>
          <p:nvPr>
            <p:ph type="sldNum" sz="quarter" idx="33"/>
          </p:nvPr>
        </p:nvSpPr>
        <p:spPr/>
        <p:txBody>
          <a:bodyPr/>
          <a:lstStyle/>
          <a:p>
            <a:fld id="{FCEB0F34-BB6E-E94A-9CCE-E54518D97C46}" type="slidenum">
              <a:rPr lang="de-DE" smtClean="0"/>
              <a:pPr/>
              <a:t>18</a:t>
            </a:fld>
            <a:r>
              <a:rPr lang="de-DE"/>
              <a:t> </a:t>
            </a:r>
            <a:endParaRPr lang="de-DE" b="0"/>
          </a:p>
        </p:txBody>
      </p:sp>
      <p:sp>
        <p:nvSpPr>
          <p:cNvPr id="5" name="Textplatzhalter 4"/>
          <p:cNvSpPr>
            <a:spLocks noGrp="1"/>
          </p:cNvSpPr>
          <p:nvPr>
            <p:ph type="body" sz="quarter" idx="34"/>
          </p:nvPr>
        </p:nvSpPr>
        <p:spPr>
          <a:xfrm>
            <a:off x="301433" y="2354663"/>
            <a:ext cx="8323478" cy="4032250"/>
          </a:xfrm>
        </p:spPr>
        <p:txBody>
          <a:bodyPr/>
          <a:lstStyle/>
          <a:p>
            <a:r>
              <a:rPr>
                <a:solidFill>
                  <a:schemeClr val="tx1"/>
                </a:solidFill>
              </a:rPr>
              <a:t>Whether in development, production </a:t>
            </a:r>
            <a:br>
              <a:rPr>
                <a:solidFill>
                  <a:schemeClr val="tx1"/>
                </a:solidFill>
              </a:rPr>
            </a:br>
            <a:r>
              <a:rPr>
                <a:solidFill>
                  <a:schemeClr val="tx1"/>
                </a:solidFill>
              </a:rPr>
              <a:t>or sales, whether it’s about the overall </a:t>
            </a:r>
            <a:br>
              <a:rPr>
                <a:solidFill>
                  <a:schemeClr val="tx1"/>
                </a:solidFill>
              </a:rPr>
            </a:br>
            <a:r>
              <a:rPr>
                <a:solidFill>
                  <a:schemeClr val="tx1"/>
                </a:solidFill>
              </a:rPr>
              <a:t>concept or a small detail – </a:t>
            </a:r>
            <a:r>
              <a:rPr lang="de-DE">
                <a:solidFill>
                  <a:schemeClr val="tx1"/>
                </a:solidFill>
              </a:rPr>
              <a:t> </a:t>
            </a:r>
            <a:r>
              <a:rPr>
                <a:solidFill>
                  <a:schemeClr val="tx1"/>
                </a:solidFill>
              </a:rPr>
              <a:t>for us the </a:t>
            </a:r>
            <a:br>
              <a:rPr lang="de-DE">
                <a:solidFill>
                  <a:schemeClr val="tx1"/>
                </a:solidFill>
              </a:rPr>
            </a:br>
            <a:r>
              <a:rPr>
                <a:solidFill>
                  <a:schemeClr val="tx1"/>
                </a:solidFill>
              </a:rPr>
              <a:t>key question is always:</a:t>
            </a:r>
          </a:p>
          <a:p>
            <a:br>
              <a:rPr>
                <a:solidFill>
                  <a:schemeClr val="tx1"/>
                </a:solidFill>
              </a:rPr>
            </a:br>
            <a:r>
              <a:rPr sz="3500" b="1">
                <a:solidFill>
                  <a:schemeClr val="tx1"/>
                </a:solidFill>
              </a:rPr>
              <a:t>WHAT IS THE </a:t>
            </a:r>
            <a:br>
              <a:rPr sz="3500" b="1">
                <a:solidFill>
                  <a:schemeClr val="tx1"/>
                </a:solidFill>
              </a:rPr>
            </a:br>
            <a:r>
              <a:rPr sz="3500" b="1">
                <a:solidFill>
                  <a:schemeClr val="tx1"/>
                </a:solidFill>
              </a:rPr>
              <a:t>SOLUTION FOR YOU?</a:t>
            </a:r>
          </a:p>
        </p:txBody>
      </p:sp>
      <p:sp>
        <p:nvSpPr>
          <p:cNvPr id="4" name="Textplatzhalter 3"/>
          <p:cNvSpPr>
            <a:spLocks noGrp="1"/>
          </p:cNvSpPr>
          <p:nvPr>
            <p:ph type="body" sz="quarter" idx="14"/>
          </p:nvPr>
        </p:nvSpPr>
        <p:spPr>
          <a:xfrm>
            <a:off x="306518" y="1928026"/>
            <a:ext cx="11464429" cy="276999"/>
          </a:xfrm>
        </p:spPr>
        <p:txBody>
          <a:bodyPr/>
          <a:lstStyle/>
          <a:p>
            <a:r>
              <a:rPr>
                <a:solidFill>
                  <a:schemeClr val="tx1"/>
                </a:solidFill>
              </a:rPr>
              <a:t>We find the best solution: </a:t>
            </a:r>
            <a:r>
              <a:rPr b="1">
                <a:solidFill>
                  <a:schemeClr val="tx1"/>
                </a:solidFill>
              </a:rPr>
              <a:t>The solution for you.</a:t>
            </a:r>
          </a:p>
        </p:txBody>
      </p:sp>
      <p:sp>
        <p:nvSpPr>
          <p:cNvPr id="2" name="Titel 1"/>
          <p:cNvSpPr>
            <a:spLocks noGrp="1"/>
          </p:cNvSpPr>
          <p:nvPr>
            <p:ph type="title"/>
          </p:nvPr>
        </p:nvSpPr>
        <p:spPr>
          <a:xfrm>
            <a:off x="306515" y="1544490"/>
            <a:ext cx="11464417" cy="346249"/>
          </a:xfrm>
        </p:spPr>
        <p:txBody>
          <a:bodyPr/>
          <a:lstStyle/>
          <a:p>
            <a:r>
              <a:t>THE TECKENTRUP PROMISE:</a:t>
            </a:r>
          </a:p>
        </p:txBody>
      </p:sp>
      <p:pic>
        <p:nvPicPr>
          <p:cNvPr id="16" name="Grafik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10212382" y="6209497"/>
            <a:ext cx="1639418" cy="406473"/>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6527953" y="1099503"/>
            <a:ext cx="4648685" cy="4648685"/>
          </a:xfrm>
          <a:prstGeom prst="rect">
            <a:avLst/>
          </a:prstGeom>
          <a:noFill/>
          <a:extLst>
            <a:ext uri="{909E8E84-426E-40DD-AFC4-6F175D3DCCD1}">
              <a14:hiddenFill xmlns:a14="http://schemas.microsoft.com/office/drawing/2010/main">
                <a:solidFill>
                  <a:srgbClr val="FFFFFF"/>
                </a:solidFill>
              </a14:hiddenFill>
            </a:ext>
          </a:extLst>
        </p:spPr>
      </p:pic>
      <p:sp>
        <p:nvSpPr>
          <p:cNvPr id="10" name="Rechteck 9"/>
          <p:cNvSpPr/>
          <p:nvPr/>
        </p:nvSpPr>
        <p:spPr>
          <a:xfrm>
            <a:off x="314495" y="6427299"/>
            <a:ext cx="2385589" cy="269304"/>
          </a:xfrm>
          <a:prstGeom prst="rect">
            <a:avLst/>
          </a:prstGeom>
        </p:spPr>
        <p:txBody>
          <a:bodyPr wrap="none">
            <a:spAutoFit/>
          </a:bodyPr>
          <a:lstStyle/>
          <a:p>
            <a:r>
              <a:rPr kumimoji="0" sz="1150" b="1" i="0" u="none" strike="noStrike" kern="1200" cap="none" spc="0" normalizeH="0" baseline="0">
                <a:ln>
                  <a:noFill/>
                </a:ln>
                <a:solidFill>
                  <a:srgbClr val="000000"/>
                </a:solidFill>
                <a:effectLst/>
                <a:uLnTx/>
                <a:uFillTx/>
                <a:latin typeface="+mn-lt"/>
                <a:ea typeface="+mn-ea"/>
                <a:cs typeface="+mn-cs"/>
              </a:rPr>
              <a:t>DESIGN I S</a:t>
            </a:r>
            <a:r>
              <a:rPr kumimoji="0" lang="de-DE" sz="1150" b="1" i="0" u="none" strike="noStrike" kern="1200" cap="none" spc="0" normalizeH="0" baseline="0">
                <a:ln>
                  <a:noFill/>
                </a:ln>
                <a:solidFill>
                  <a:srgbClr val="000000"/>
                </a:solidFill>
                <a:effectLst/>
                <a:uLnTx/>
                <a:uFillTx/>
                <a:latin typeface="+mn-lt"/>
                <a:ea typeface="+mn-ea"/>
                <a:cs typeface="+mn-cs"/>
              </a:rPr>
              <a:t>ECURI</a:t>
            </a:r>
            <a:r>
              <a:rPr kumimoji="0" sz="1150" b="1" i="0" u="none" strike="noStrike" kern="1200" cap="none" spc="0" normalizeH="0" baseline="0">
                <a:ln>
                  <a:noFill/>
                </a:ln>
                <a:solidFill>
                  <a:srgbClr val="000000"/>
                </a:solidFill>
                <a:effectLst/>
                <a:uLnTx/>
                <a:uFillTx/>
                <a:latin typeface="+mn-lt"/>
                <a:ea typeface="+mn-ea"/>
                <a:cs typeface="+mn-cs"/>
              </a:rPr>
              <a:t>TY I SERVICE</a:t>
            </a:r>
            <a:endParaRPr lang="de-DE" sz="1150" b="1"/>
          </a:p>
        </p:txBody>
      </p:sp>
    </p:spTree>
    <p:extLst>
      <p:ext uri="{BB962C8B-B14F-4D97-AF65-F5344CB8AC3E}">
        <p14:creationId xmlns:p14="http://schemas.microsoft.com/office/powerpoint/2010/main" val="300638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type="pic" sz="quarter" idx="12"/>
          </p:nvPr>
        </p:nvPicPr>
        <p:blipFill>
          <a:blip r:embed="rId3" cstate="screen">
            <a:extLst>
              <a:ext uri="{28A0092B-C50C-407E-A947-70E740481C1C}">
                <a14:useLocalDpi xmlns:a14="http://schemas.microsoft.com/office/drawing/2010/main"/>
              </a:ext>
            </a:extLst>
          </a:blip>
          <a:srcRect/>
          <a:stretch/>
        </p:blipFill>
        <p:spPr bwMode="auto">
          <a:xfrm>
            <a:off x="401164" y="330097"/>
            <a:ext cx="11417019" cy="4339179"/>
          </a:xfrm>
          <a:prstGeom prst="rect">
            <a:avLst/>
          </a:prstGeom>
          <a:noFill/>
          <a:extLst>
            <a:ext uri="{909E8E84-426E-40DD-AFC4-6F175D3DCCD1}">
              <a14:hiddenFill xmlns:a14="http://schemas.microsoft.com/office/drawing/2010/main">
                <a:solidFill>
                  <a:srgbClr val="FFFFFF"/>
                </a:solidFill>
              </a14:hiddenFill>
            </a:ext>
          </a:extLst>
        </p:spPr>
      </p:pic>
      <p:sp>
        <p:nvSpPr>
          <p:cNvPr id="2" name="Textplatzhalter 1"/>
          <p:cNvSpPr>
            <a:spLocks noGrp="1"/>
          </p:cNvSpPr>
          <p:nvPr>
            <p:ph type="body" sz="quarter" idx="13"/>
          </p:nvPr>
        </p:nvSpPr>
        <p:spPr>
          <a:xfrm>
            <a:off x="407988" y="4659334"/>
            <a:ext cx="2495977" cy="394657"/>
          </a:xfrm>
        </p:spPr>
        <p:txBody>
          <a:bodyPr/>
          <a:lstStyle/>
          <a:p>
            <a:r>
              <a:rPr lang="en-GB" err="1"/>
              <a:t>Teckentrup</a:t>
            </a:r>
            <a:r>
              <a:rPr lang="en-GB"/>
              <a:t> Door Solutions</a:t>
            </a:r>
          </a:p>
        </p:txBody>
      </p:sp>
      <p:sp>
        <p:nvSpPr>
          <p:cNvPr id="4" name="Titel 3"/>
          <p:cNvSpPr>
            <a:spLocks noGrp="1"/>
          </p:cNvSpPr>
          <p:nvPr>
            <p:ph type="title"/>
          </p:nvPr>
        </p:nvSpPr>
        <p:spPr>
          <a:xfrm flipH="1">
            <a:off x="407995" y="2907705"/>
            <a:ext cx="9040815" cy="1751629"/>
          </a:xfrm>
        </p:spPr>
        <p:txBody>
          <a:bodyPr/>
          <a:lstStyle/>
          <a:p>
            <a:r>
              <a:rPr lang="en-GB">
                <a:solidFill>
                  <a:schemeClr val="tx1">
                    <a:lumMod val="65000"/>
                    <a:lumOff val="35000"/>
                  </a:schemeClr>
                </a:solidFill>
                <a:latin typeface="Trebuchet MS" panose="020B0603020202020204" pitchFamily="34" charset="0"/>
              </a:rPr>
              <a:t>Understanding fire doors </a:t>
            </a:r>
            <a:endParaRPr lang="en-GB"/>
          </a:p>
        </p:txBody>
      </p:sp>
      <p:sp>
        <p:nvSpPr>
          <p:cNvPr id="5" name="Textplatzhalter 4"/>
          <p:cNvSpPr>
            <a:spLocks noGrp="1"/>
          </p:cNvSpPr>
          <p:nvPr>
            <p:ph type="body" sz="quarter" idx="10"/>
          </p:nvPr>
        </p:nvSpPr>
        <p:spPr/>
        <p:txBody>
          <a:bodyPr/>
          <a:lstStyle/>
          <a:p>
            <a:r>
              <a:rPr lang="en-GB" sz="2400">
                <a:solidFill>
                  <a:schemeClr val="tx1">
                    <a:lumMod val="65000"/>
                    <a:lumOff val="35000"/>
                  </a:schemeClr>
                </a:solidFill>
                <a:latin typeface="Trebuchet MS" panose="020B0603020202020204" pitchFamily="34" charset="0"/>
              </a:rPr>
              <a:t>October 2019</a:t>
            </a:r>
          </a:p>
          <a:p>
            <a:r>
              <a:rPr lang="en-GB" sz="2400" b="1" err="1">
                <a:solidFill>
                  <a:schemeClr val="tx1"/>
                </a:solidFill>
                <a:latin typeface="Trebuchet MS" panose="020B0603020202020204" pitchFamily="34" charset="0"/>
              </a:rPr>
              <a:t>Teckentrup</a:t>
            </a:r>
            <a:r>
              <a:rPr lang="en-GB" sz="2400" b="1">
                <a:solidFill>
                  <a:schemeClr val="tx1"/>
                </a:solidFill>
                <a:latin typeface="Trebuchet MS" panose="020B0603020202020204" pitchFamily="34" charset="0"/>
              </a:rPr>
              <a:t> UK Limited</a:t>
            </a:r>
          </a:p>
          <a:p>
            <a:r>
              <a:rPr lang="en-GB"/>
              <a:t>  </a:t>
            </a:r>
          </a:p>
        </p:txBody>
      </p:sp>
      <p:pic>
        <p:nvPicPr>
          <p:cNvPr id="7" name="Picture 6">
            <a:extLst>
              <a:ext uri="{FF2B5EF4-FFF2-40B4-BE49-F238E27FC236}">
                <a16:creationId xmlns:a16="http://schemas.microsoft.com/office/drawing/2014/main" id="{09DD299C-CB67-D84D-BCC9-858DBAB9E76E}"/>
              </a:ext>
            </a:extLst>
          </p:cNvPr>
          <p:cNvPicPr>
            <a:picLocks noChangeAspect="1"/>
          </p:cNvPicPr>
          <p:nvPr/>
        </p:nvPicPr>
        <p:blipFill>
          <a:blip r:embed="rId4"/>
          <a:stretch>
            <a:fillRect/>
          </a:stretch>
        </p:blipFill>
        <p:spPr>
          <a:xfrm rot="16200000" flipH="1">
            <a:off x="7295407" y="1432634"/>
            <a:ext cx="2953116" cy="6858000"/>
          </a:xfrm>
          <a:prstGeom prst="rect">
            <a:avLst/>
          </a:prstGeom>
        </p:spPr>
      </p:pic>
    </p:spTree>
    <p:extLst>
      <p:ext uri="{BB962C8B-B14F-4D97-AF65-F5344CB8AC3E}">
        <p14:creationId xmlns:p14="http://schemas.microsoft.com/office/powerpoint/2010/main" val="177528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0" y="0"/>
            <a:ext cx="6598454" cy="6858000"/>
          </a:xfrm>
        </p:spPr>
      </p:pic>
      <p:sp>
        <p:nvSpPr>
          <p:cNvPr id="6" name="Rechteck 5"/>
          <p:cNvSpPr/>
          <p:nvPr/>
        </p:nvSpPr>
        <p:spPr>
          <a:xfrm>
            <a:off x="5734943" y="2056542"/>
            <a:ext cx="5551366" cy="28297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Foliennummernplatzhalter 1"/>
          <p:cNvSpPr>
            <a:spLocks noGrp="1"/>
          </p:cNvSpPr>
          <p:nvPr>
            <p:ph type="sldNum" sz="quarter" idx="10"/>
          </p:nvPr>
        </p:nvSpPr>
        <p:spPr/>
        <p:txBody>
          <a:bodyPr/>
          <a:lstStyle/>
          <a:p>
            <a:fld id="{FCEB0F34-BB6E-E94A-9CCE-E54518D97C46}" type="slidenum">
              <a:rPr lang="en-US" smtClean="0"/>
              <a:pPr/>
              <a:t>2</a:t>
            </a:fld>
            <a:r>
              <a:rPr lang="en-US"/>
              <a:t> </a:t>
            </a:r>
          </a:p>
        </p:txBody>
      </p:sp>
      <p:sp>
        <p:nvSpPr>
          <p:cNvPr id="8" name="Textplatzhalter 7"/>
          <p:cNvSpPr>
            <a:spLocks noGrp="1"/>
          </p:cNvSpPr>
          <p:nvPr>
            <p:ph type="body" sz="quarter" idx="35"/>
          </p:nvPr>
        </p:nvSpPr>
        <p:spPr>
          <a:xfrm>
            <a:off x="5789755" y="2170842"/>
            <a:ext cx="5496554" cy="3077161"/>
          </a:xfrm>
        </p:spPr>
        <p:txBody>
          <a:bodyPr vert="horz" lIns="91440" tIns="45720" rIns="91440" bIns="45720" rtlCol="0" anchor="t">
            <a:noAutofit/>
          </a:bodyPr>
          <a:lstStyle/>
          <a:p>
            <a:r>
              <a:rPr lang="en-GB">
                <a:solidFill>
                  <a:schemeClr val="bg1"/>
                </a:solidFill>
                <a:latin typeface="Arial"/>
                <a:cs typeface="Arial"/>
              </a:rPr>
              <a:t>“As a third-generation family business, we appreciate the value of more than 80 years of experience that we can rely on. Building on this </a:t>
            </a:r>
            <a:r>
              <a:rPr lang="en-GB">
                <a:solidFill>
                  <a:schemeClr val="bg1"/>
                </a:solidFill>
                <a:cs typeface="Arial"/>
              </a:rPr>
              <a:t>wealth of experience,</a:t>
            </a:r>
            <a:r>
              <a:rPr lang="en-GB">
                <a:solidFill>
                  <a:schemeClr val="bg1"/>
                </a:solidFill>
                <a:latin typeface="Arial"/>
                <a:cs typeface="Arial"/>
              </a:rPr>
              <a:t> we understand the importance of continuous development. </a:t>
            </a:r>
            <a:endParaRPr lang="en-GB">
              <a:solidFill>
                <a:schemeClr val="bg1"/>
              </a:solidFill>
              <a:latin typeface="Arial"/>
            </a:endParaRPr>
          </a:p>
          <a:p>
            <a:r>
              <a:rPr lang="en-GB">
                <a:solidFill>
                  <a:schemeClr val="bg1"/>
                </a:solidFill>
                <a:latin typeface="Arial"/>
                <a:cs typeface="Arial"/>
              </a:rPr>
              <a:t>This makes </a:t>
            </a:r>
            <a:r>
              <a:rPr lang="en-GB" err="1">
                <a:solidFill>
                  <a:schemeClr val="bg1"/>
                </a:solidFill>
                <a:latin typeface="Arial"/>
                <a:cs typeface="Arial"/>
              </a:rPr>
              <a:t>Teckentrup</a:t>
            </a:r>
            <a:r>
              <a:rPr lang="en-GB">
                <a:solidFill>
                  <a:schemeClr val="bg1"/>
                </a:solidFill>
                <a:latin typeface="Arial"/>
                <a:cs typeface="Arial"/>
              </a:rPr>
              <a:t> a real solution provider for our customers and partners. We no longer sell 'just’ products, but needs-based solutions.</a:t>
            </a:r>
          </a:p>
          <a:p>
            <a:r>
              <a:rPr lang="en-GB">
                <a:solidFill>
                  <a:schemeClr val="bg1"/>
                </a:solidFill>
                <a:latin typeface="Arial"/>
                <a:cs typeface="Arial"/>
              </a:rPr>
              <a:t>Services with a real added value for our partners."</a:t>
            </a:r>
          </a:p>
        </p:txBody>
      </p:sp>
      <p:sp>
        <p:nvSpPr>
          <p:cNvPr id="10" name="Textfeld 15"/>
          <p:cNvSpPr txBox="1">
            <a:spLocks noChangeArrowheads="1"/>
          </p:cNvSpPr>
          <p:nvPr/>
        </p:nvSpPr>
        <p:spPr bwMode="auto">
          <a:xfrm>
            <a:off x="8332536" y="5285149"/>
            <a:ext cx="2771800" cy="571500"/>
          </a:xfrm>
          <a:prstGeom prst="rect">
            <a:avLst/>
          </a:prstGeom>
          <a:solidFill>
            <a:schemeClr val="bg1">
              <a:alpha val="8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pitchFamily="112" charset="-128"/>
              </a:defRPr>
            </a:lvl1pPr>
            <a:lvl2pPr marL="742950" indent="-285750">
              <a:spcBef>
                <a:spcPct val="20000"/>
              </a:spcBef>
              <a:buChar char="–"/>
              <a:defRPr sz="2800">
                <a:solidFill>
                  <a:schemeClr val="tx1"/>
                </a:solidFill>
                <a:latin typeface="Arial" charset="0"/>
                <a:ea typeface="ＭＳ Ｐゴシック" pitchFamily="112" charset="-128"/>
              </a:defRPr>
            </a:lvl2pPr>
            <a:lvl3pPr marL="1143000" indent="-228600">
              <a:spcBef>
                <a:spcPct val="20000"/>
              </a:spcBef>
              <a:buChar char="•"/>
              <a:defRPr sz="2400">
                <a:solidFill>
                  <a:schemeClr val="tx1"/>
                </a:solidFill>
                <a:latin typeface="Arial" charset="0"/>
                <a:ea typeface="ＭＳ Ｐゴシック" pitchFamily="112" charset="-128"/>
              </a:defRPr>
            </a:lvl3pPr>
            <a:lvl4pPr marL="1600200" indent="-228600">
              <a:spcBef>
                <a:spcPct val="20000"/>
              </a:spcBef>
              <a:buChar char="–"/>
              <a:defRPr sz="2000">
                <a:solidFill>
                  <a:schemeClr val="tx1"/>
                </a:solidFill>
                <a:latin typeface="Arial" charset="0"/>
                <a:ea typeface="ＭＳ Ｐゴシック" pitchFamily="112" charset="-128"/>
              </a:defRPr>
            </a:lvl4pPr>
            <a:lvl5pPr marL="2057400" indent="-228600">
              <a:spcBef>
                <a:spcPct val="20000"/>
              </a:spcBef>
              <a:buChar char="»"/>
              <a:defRPr sz="2000">
                <a:solidFill>
                  <a:schemeClr val="tx1"/>
                </a:solidFill>
                <a:latin typeface="Arial" charset="0"/>
                <a:ea typeface="ＭＳ Ｐゴシック" pitchFamily="112"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112"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112"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112"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112" charset="-128"/>
              </a:defRPr>
            </a:lvl9pPr>
          </a:lstStyle>
          <a:p>
            <a:pPr>
              <a:spcBef>
                <a:spcPct val="0"/>
              </a:spcBef>
              <a:buFontTx/>
              <a:buNone/>
            </a:pPr>
            <a:endParaRPr lang="de-DE" altLang="de-DE" sz="2400"/>
          </a:p>
        </p:txBody>
      </p:sp>
      <p:sp>
        <p:nvSpPr>
          <p:cNvPr id="14" name="Textplatzhalter 18"/>
          <p:cNvSpPr txBox="1">
            <a:spLocks/>
          </p:cNvSpPr>
          <p:nvPr/>
        </p:nvSpPr>
        <p:spPr bwMode="gray">
          <a:xfrm>
            <a:off x="5734943" y="5242742"/>
            <a:ext cx="4232017" cy="394657"/>
          </a:xfrm>
          <a:prstGeom prst="rect">
            <a:avLst/>
          </a:prstGeom>
          <a:solidFill>
            <a:schemeClr val="tx1"/>
          </a:solidFill>
        </p:spPr>
        <p:txBody>
          <a:bodyPr vert="horz" wrap="square" lIns="108000" tIns="111600" rIns="108000" bIns="111600" rtlCol="0" anchor="ctr" anchorCtr="0">
            <a:spAutoFit/>
          </a:bodyPr>
          <a:lstStyle>
            <a:lvl1pPr marL="0" indent="0" algn="l" defTabSz="609585" rtl="0" eaLnBrk="1" latinLnBrk="0" hangingPunct="1">
              <a:lnSpc>
                <a:spcPct val="100000"/>
              </a:lnSpc>
              <a:spcBef>
                <a:spcPts val="0"/>
              </a:spcBef>
              <a:buClr>
                <a:schemeClr val="tx1"/>
              </a:buClr>
              <a:buSzPct val="100000"/>
              <a:buFont typeface="Symbol" panose="05050102010706020507" pitchFamily="18" charset="2"/>
              <a:buNone/>
              <a:tabLst/>
              <a:defRPr sz="1100" b="0" kern="1200" cap="all" baseline="0">
                <a:solidFill>
                  <a:schemeClr val="bg1"/>
                </a:solidFill>
                <a:latin typeface="+mj-lt"/>
                <a:ea typeface="Arial" panose="020B0606030504020204" pitchFamily="34" charset="0"/>
                <a:cs typeface="Arial" panose="020B0604020202020204" pitchFamily="34" charset="0"/>
              </a:defRPr>
            </a:lvl1pPr>
            <a:lvl2pPr marL="222250" indent="-222250" algn="l" defTabSz="609585" rtl="0" eaLnBrk="1" latinLnBrk="0" hangingPunct="1">
              <a:lnSpc>
                <a:spcPct val="120000"/>
              </a:lnSpc>
              <a:spcBef>
                <a:spcPts val="600"/>
              </a:spcBef>
              <a:buClrTx/>
              <a:buSzPct val="100000"/>
              <a:buFont typeface="Wingdings" panose="05000000000000000000" pitchFamily="2" charset="2"/>
              <a:buChar char=""/>
              <a:tabLst/>
              <a:defRPr sz="1600" kern="1200">
                <a:solidFill>
                  <a:schemeClr val="bg1"/>
                </a:solidFill>
                <a:latin typeface="+mj-lt"/>
                <a:ea typeface="Arial" panose="020B0606030504020204" pitchFamily="34" charset="0"/>
                <a:cs typeface="Arial" panose="020B0604020202020204" pitchFamily="34" charset="0"/>
              </a:defRPr>
            </a:lvl2pPr>
            <a:lvl3pPr marL="506413" indent="-285750" algn="l" defTabSz="609585" rtl="0" eaLnBrk="1" latinLnBrk="0" hangingPunct="1">
              <a:lnSpc>
                <a:spcPct val="120000"/>
              </a:lnSpc>
              <a:spcBef>
                <a:spcPts val="600"/>
              </a:spcBef>
              <a:buClrTx/>
              <a:buSzPct val="100000"/>
              <a:buFont typeface="Wingdings 3" panose="05040102010807070707" pitchFamily="18" charset="2"/>
              <a:buChar char="Ú"/>
              <a:tabLst/>
              <a:defRPr lang="de-DE" sz="1600" kern="1200">
                <a:solidFill>
                  <a:schemeClr val="bg1"/>
                </a:solidFill>
                <a:latin typeface="+mj-lt"/>
                <a:ea typeface="Arial" panose="020B0606030504020204" pitchFamily="34" charset="0"/>
                <a:cs typeface="Arial" panose="020B0604020202020204" pitchFamily="34" charset="0"/>
              </a:defRPr>
            </a:lvl3pPr>
            <a:lvl4pPr marL="661988" indent="0" algn="l" defTabSz="609585" rtl="0" eaLnBrk="1" latinLnBrk="0" hangingPunct="1">
              <a:lnSpc>
                <a:spcPct val="100000"/>
              </a:lnSpc>
              <a:spcBef>
                <a:spcPts val="600"/>
              </a:spcBef>
              <a:buClr>
                <a:schemeClr val="tx1"/>
              </a:buClr>
              <a:buFont typeface="Symbol" panose="05050102010706020507" pitchFamily="18" charset="2"/>
              <a:buNone/>
              <a:defRPr sz="1200" kern="1200">
                <a:solidFill>
                  <a:schemeClr val="bg1"/>
                </a:solidFill>
                <a:latin typeface="+mj-lt"/>
                <a:ea typeface="+mn-ea"/>
                <a:cs typeface="+mn-cs"/>
              </a:defRPr>
            </a:lvl4pPr>
            <a:lvl5pPr marL="655638" indent="-176213" algn="l" defTabSz="609585" rtl="0" eaLnBrk="1" latinLnBrk="0" hangingPunct="1">
              <a:spcBef>
                <a:spcPct val="20000"/>
              </a:spcBef>
              <a:buFont typeface="Arial"/>
              <a:buChar char="»"/>
              <a:defRPr sz="1800" kern="1200">
                <a:solidFill>
                  <a:schemeClr val="bg1"/>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b="1"/>
              <a:t>Kai </a:t>
            </a:r>
            <a:r>
              <a:rPr b="1" err="1"/>
              <a:t>Teckentrup</a:t>
            </a:r>
            <a:r>
              <a:rPr b="1"/>
              <a:t> </a:t>
            </a:r>
            <a:r>
              <a:rPr lang="de-DE"/>
              <a:t>–</a:t>
            </a:r>
            <a:r>
              <a:t> </a:t>
            </a:r>
            <a:r>
              <a:rPr lang="de-DE"/>
              <a:t>OWNER &amp;</a:t>
            </a:r>
            <a:r>
              <a:rPr lang="de-DE">
                <a:solidFill>
                  <a:schemeClr val="accent5"/>
                </a:solidFill>
              </a:rPr>
              <a:t> </a:t>
            </a:r>
            <a:r>
              <a:t>Chief Executive officer</a:t>
            </a:r>
            <a:endParaRPr lang="de-DE">
              <a:solidFill>
                <a:schemeClr val="accent5"/>
              </a:solidFill>
            </a:endParaRPr>
          </a:p>
        </p:txBody>
      </p:sp>
      <p:sp>
        <p:nvSpPr>
          <p:cNvPr id="5" name="Titel 4"/>
          <p:cNvSpPr>
            <a:spLocks noGrp="1"/>
          </p:cNvSpPr>
          <p:nvPr>
            <p:ph type="title"/>
          </p:nvPr>
        </p:nvSpPr>
        <p:spPr>
          <a:xfrm>
            <a:off x="6738391" y="679621"/>
            <a:ext cx="3434309" cy="1080296"/>
          </a:xfrm>
        </p:spPr>
        <p:txBody>
          <a:bodyPr/>
          <a:lstStyle/>
          <a:p>
            <a:r>
              <a:rPr sz="2600"/>
              <a:t>YOUR SPECIALIST FOR INDIVIDUAL SOLUTIONS</a:t>
            </a:r>
            <a:endParaRPr lang="de-DE"/>
          </a:p>
        </p:txBody>
      </p:sp>
    </p:spTree>
    <p:extLst>
      <p:ext uri="{BB962C8B-B14F-4D97-AF65-F5344CB8AC3E}">
        <p14:creationId xmlns:p14="http://schemas.microsoft.com/office/powerpoint/2010/main" val="143144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19">
            <a:extLst>
              <a:ext uri="{FF2B5EF4-FFF2-40B4-BE49-F238E27FC236}">
                <a16:creationId xmlns:a16="http://schemas.microsoft.com/office/drawing/2014/main" id="{7D4CB3D0-3B2A-1E45-996E-AEB12D6495F7}"/>
              </a:ext>
            </a:extLst>
          </p:cNvPr>
          <p:cNvSpPr/>
          <p:nvPr/>
        </p:nvSpPr>
        <p:spPr>
          <a:xfrm>
            <a:off x="-759" y="0"/>
            <a:ext cx="12201619" cy="611203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Foliennummernplatzhalter 1"/>
          <p:cNvSpPr>
            <a:spLocks noGrp="1"/>
          </p:cNvSpPr>
          <p:nvPr>
            <p:ph type="sldNum" sz="quarter" idx="33"/>
          </p:nvPr>
        </p:nvSpPr>
        <p:spPr/>
        <p:txBody>
          <a:bodyPr/>
          <a:lstStyle/>
          <a:p>
            <a:fld id="{FCEB0F34-BB6E-E94A-9CCE-E54518D97C46}" type="slidenum">
              <a:rPr lang="en-US" smtClean="0"/>
              <a:pPr/>
              <a:t>20</a:t>
            </a:fld>
            <a:r>
              <a:rPr lang="en-US"/>
              <a:t> </a:t>
            </a:r>
            <a:endParaRPr lang="en-US" b="0"/>
          </a:p>
        </p:txBody>
      </p:sp>
      <p:sp>
        <p:nvSpPr>
          <p:cNvPr id="3" name="Titel 2"/>
          <p:cNvSpPr>
            <a:spLocks noGrp="1"/>
          </p:cNvSpPr>
          <p:nvPr>
            <p:ph type="title"/>
          </p:nvPr>
        </p:nvSpPr>
        <p:spPr>
          <a:xfrm>
            <a:off x="319579" y="303505"/>
            <a:ext cx="10857408" cy="1384995"/>
          </a:xfrm>
        </p:spPr>
        <p:txBody>
          <a:bodyPr/>
          <a:lstStyle/>
          <a:p>
            <a:r>
              <a:rPr lang="en-GB"/>
              <a:t>Understanding fire doors, the applicable standards and their use in Building Regulations &amp; Construction Products Regulation</a:t>
            </a:r>
            <a:br>
              <a:rPr lang="en-GB"/>
            </a:br>
            <a:br>
              <a:rPr lang="en-GB"/>
            </a:br>
            <a:endParaRPr lang="en-GB"/>
          </a:p>
        </p:txBody>
      </p:sp>
      <p:sp>
        <p:nvSpPr>
          <p:cNvPr id="7" name="Rechteck 3">
            <a:extLst>
              <a:ext uri="{FF2B5EF4-FFF2-40B4-BE49-F238E27FC236}">
                <a16:creationId xmlns:a16="http://schemas.microsoft.com/office/drawing/2014/main" id="{2BCC9AB5-1335-0449-88F5-71E68E07F190}"/>
              </a:ext>
            </a:extLst>
          </p:cNvPr>
          <p:cNvSpPr/>
          <p:nvPr/>
        </p:nvSpPr>
        <p:spPr>
          <a:xfrm>
            <a:off x="319578" y="1158116"/>
            <a:ext cx="9210842" cy="3321422"/>
          </a:xfrm>
          <a:prstGeom prst="rect">
            <a:avLst/>
          </a:prstGeom>
        </p:spPr>
        <p:txBody>
          <a:bodyPr wrap="square" anchor="t">
            <a:spAutoFit/>
          </a:bodyPr>
          <a:lstStyle/>
          <a:p>
            <a:pPr>
              <a:spcBef>
                <a:spcPts val="688"/>
              </a:spcBef>
              <a:spcAft>
                <a:spcPts val="688"/>
              </a:spcAft>
            </a:pPr>
            <a:r>
              <a:rPr lang="en-GB" b="1"/>
              <a:t>What are the key topics?</a:t>
            </a:r>
            <a:endParaRPr lang="en-GB" b="1">
              <a:cs typeface="Arial"/>
            </a:endParaRPr>
          </a:p>
          <a:p>
            <a:pPr marL="342900" indent="-342900">
              <a:spcBef>
                <a:spcPts val="300"/>
              </a:spcBef>
              <a:buFont typeface="Wingdings" pitchFamily="2" charset="2"/>
              <a:buChar char="§"/>
            </a:pPr>
            <a:r>
              <a:rPr lang="en-GB" sz="2000" b="1"/>
              <a:t>What are the standards?</a:t>
            </a:r>
            <a:endParaRPr lang="en-GB" sz="2000" b="1">
              <a:cs typeface="Arial" panose="020B0604020202020204"/>
            </a:endParaRPr>
          </a:p>
          <a:p>
            <a:pPr marL="342900" indent="-342900">
              <a:spcBef>
                <a:spcPts val="300"/>
              </a:spcBef>
              <a:buFont typeface="Wingdings" pitchFamily="2" charset="2"/>
              <a:buChar char="§"/>
            </a:pPr>
            <a:r>
              <a:rPr lang="en-GB" sz="2000" b="1"/>
              <a:t>Are they comparable</a:t>
            </a:r>
            <a:endParaRPr lang="en-GB" sz="2000" b="1">
              <a:cs typeface="Arial" panose="020B0604020202020204"/>
            </a:endParaRPr>
          </a:p>
          <a:p>
            <a:pPr marL="342900" indent="-342900">
              <a:spcBef>
                <a:spcPts val="300"/>
              </a:spcBef>
              <a:buFont typeface="Wingdings" pitchFamily="2" charset="2"/>
              <a:buChar char="§"/>
            </a:pPr>
            <a:r>
              <a:rPr lang="en-GB" sz="2000" b="1"/>
              <a:t>What do they mean in the real world – Building Regulations?</a:t>
            </a:r>
            <a:endParaRPr lang="en-GB" sz="2000" b="1">
              <a:cs typeface="Arial" panose="020B0604020202020204"/>
            </a:endParaRPr>
          </a:p>
          <a:p>
            <a:pPr marL="342900" indent="-342900">
              <a:spcBef>
                <a:spcPts val="300"/>
              </a:spcBef>
              <a:buFont typeface="Wingdings" pitchFamily="2" charset="2"/>
              <a:buChar char="§"/>
            </a:pPr>
            <a:r>
              <a:rPr lang="en-GB" sz="2000" b="1"/>
              <a:t>CE marking</a:t>
            </a:r>
            <a:endParaRPr lang="en-GB" sz="2000" b="1">
              <a:cs typeface="Arial" panose="020B0604020202020204"/>
            </a:endParaRPr>
          </a:p>
          <a:p>
            <a:pPr marL="342900" indent="-342900">
              <a:spcBef>
                <a:spcPts val="300"/>
              </a:spcBef>
              <a:buFont typeface="Wingdings" pitchFamily="2" charset="2"/>
              <a:buChar char="§"/>
            </a:pPr>
            <a:r>
              <a:rPr lang="en-GB" sz="2000" b="1"/>
              <a:t>Grenfell</a:t>
            </a:r>
            <a:endParaRPr lang="en-GB" sz="2000" b="1">
              <a:cs typeface="Arial" panose="020B0604020202020204"/>
            </a:endParaRPr>
          </a:p>
          <a:p>
            <a:pPr marL="342900" indent="-342900">
              <a:spcBef>
                <a:spcPts val="300"/>
              </a:spcBef>
              <a:buFont typeface="Wingdings" pitchFamily="2" charset="2"/>
              <a:buChar char="§"/>
            </a:pPr>
            <a:r>
              <a:rPr lang="en-GB" sz="2000" b="1"/>
              <a:t>Door and frame or a door set</a:t>
            </a:r>
            <a:endParaRPr lang="en-GB" sz="2000" b="1">
              <a:cs typeface="Arial" panose="020B0604020202020204"/>
            </a:endParaRPr>
          </a:p>
          <a:p>
            <a:pPr marL="342900" indent="-342900">
              <a:spcBef>
                <a:spcPts val="300"/>
              </a:spcBef>
              <a:buFont typeface="Wingdings" pitchFamily="2" charset="2"/>
              <a:buChar char="§"/>
            </a:pPr>
            <a:r>
              <a:rPr lang="en-GB" sz="2000" b="1"/>
              <a:t>Assessments</a:t>
            </a:r>
            <a:endParaRPr lang="en-GB" sz="2000" b="1">
              <a:cs typeface="Arial"/>
            </a:endParaRPr>
          </a:p>
          <a:p>
            <a:pPr marL="342900" indent="-342900">
              <a:spcBef>
                <a:spcPts val="300"/>
              </a:spcBef>
              <a:buFont typeface="Wingdings" pitchFamily="2" charset="2"/>
              <a:buChar char="§"/>
            </a:pPr>
            <a:r>
              <a:rPr lang="en-GB" sz="2000" b="1"/>
              <a:t>E &amp; EI</a:t>
            </a:r>
            <a:endParaRPr lang="en-GB">
              <a:cs typeface="Arial" panose="020B0604020202020204"/>
            </a:endParaRPr>
          </a:p>
        </p:txBody>
      </p:sp>
      <p:sp>
        <p:nvSpPr>
          <p:cNvPr id="8" name="Rectangle 7">
            <a:extLst>
              <a:ext uri="{FF2B5EF4-FFF2-40B4-BE49-F238E27FC236}">
                <a16:creationId xmlns:a16="http://schemas.microsoft.com/office/drawing/2014/main" id="{4625B08C-143E-7C4E-A209-A28402653D87}"/>
              </a:ext>
            </a:extLst>
          </p:cNvPr>
          <p:cNvSpPr/>
          <p:nvPr/>
        </p:nvSpPr>
        <p:spPr>
          <a:xfrm>
            <a:off x="319578" y="5071581"/>
            <a:ext cx="7823643" cy="830997"/>
          </a:xfrm>
          <a:prstGeom prst="rect">
            <a:avLst/>
          </a:prstGeom>
        </p:spPr>
        <p:txBody>
          <a:bodyPr wrap="square" anchor="t">
            <a:spAutoFit/>
          </a:bodyPr>
          <a:lstStyle/>
          <a:p>
            <a:r>
              <a:rPr lang="en-GB"/>
              <a:t>“I must mitigate risk, how can I be sure the fire doors I specify are compliant &amp; am I following best practice?”  </a:t>
            </a:r>
            <a:endParaRPr lang="en-GB">
              <a:cs typeface="Arial"/>
            </a:endParaRPr>
          </a:p>
        </p:txBody>
      </p:sp>
      <p:sp>
        <p:nvSpPr>
          <p:cNvPr id="11" name="Rechteck 3">
            <a:extLst>
              <a:ext uri="{FF2B5EF4-FFF2-40B4-BE49-F238E27FC236}">
                <a16:creationId xmlns:a16="http://schemas.microsoft.com/office/drawing/2014/main" id="{8B603058-B6F8-C347-B3E5-7420B730EA07}"/>
              </a:ext>
            </a:extLst>
          </p:cNvPr>
          <p:cNvSpPr/>
          <p:nvPr/>
        </p:nvSpPr>
        <p:spPr>
          <a:xfrm>
            <a:off x="319578" y="4511541"/>
            <a:ext cx="8729080" cy="446276"/>
          </a:xfrm>
          <a:prstGeom prst="rect">
            <a:avLst/>
          </a:prstGeom>
        </p:spPr>
        <p:txBody>
          <a:bodyPr wrap="square" anchor="t">
            <a:spAutoFit/>
          </a:bodyPr>
          <a:lstStyle/>
          <a:p>
            <a:pPr>
              <a:spcBef>
                <a:spcPts val="688"/>
              </a:spcBef>
              <a:spcAft>
                <a:spcPts val="688"/>
              </a:spcAft>
            </a:pPr>
            <a:r>
              <a:rPr lang="en-GB" sz="2300" b="1"/>
              <a:t>In covering these topics we are answering this question:</a:t>
            </a:r>
            <a:endParaRPr lang="en-GB" sz="2300">
              <a:cs typeface="Arial"/>
            </a:endParaRPr>
          </a:p>
        </p:txBody>
      </p:sp>
      <p:pic>
        <p:nvPicPr>
          <p:cNvPr id="9" name="Picture 8">
            <a:extLst>
              <a:ext uri="{FF2B5EF4-FFF2-40B4-BE49-F238E27FC236}">
                <a16:creationId xmlns:a16="http://schemas.microsoft.com/office/drawing/2014/main" id="{0AE1AA1D-0E9D-2E41-BA47-2575DC4BAE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spTree>
    <p:extLst>
      <p:ext uri="{BB962C8B-B14F-4D97-AF65-F5344CB8AC3E}">
        <p14:creationId xmlns:p14="http://schemas.microsoft.com/office/powerpoint/2010/main" val="267502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19">
            <a:extLst>
              <a:ext uri="{FF2B5EF4-FFF2-40B4-BE49-F238E27FC236}">
                <a16:creationId xmlns:a16="http://schemas.microsoft.com/office/drawing/2014/main" id="{FA9BB272-6841-7042-9E52-58AE0CC97021}"/>
              </a:ext>
            </a:extLst>
          </p:cNvPr>
          <p:cNvSpPr/>
          <p:nvPr/>
        </p:nvSpPr>
        <p:spPr>
          <a:xfrm>
            <a:off x="0" y="0"/>
            <a:ext cx="3754299" cy="620949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pic>
        <p:nvPicPr>
          <p:cNvPr id="6" name="Picture 5">
            <a:extLst>
              <a:ext uri="{FF2B5EF4-FFF2-40B4-BE49-F238E27FC236}">
                <a16:creationId xmlns:a16="http://schemas.microsoft.com/office/drawing/2014/main" id="{9386A4BC-38D2-3242-BECC-9D14143B2865}"/>
              </a:ext>
            </a:extLst>
          </p:cNvPr>
          <p:cNvPicPr>
            <a:picLocks noChangeAspect="1"/>
          </p:cNvPicPr>
          <p:nvPr/>
        </p:nvPicPr>
        <p:blipFill>
          <a:blip r:embed="rId3"/>
          <a:stretch>
            <a:fillRect/>
          </a:stretch>
        </p:blipFill>
        <p:spPr>
          <a:xfrm>
            <a:off x="2032000" y="95083"/>
            <a:ext cx="10160000" cy="6769100"/>
          </a:xfrm>
          <a:prstGeom prst="rect">
            <a:avLst/>
          </a:prstGeom>
        </p:spPr>
      </p:pic>
      <p:sp>
        <p:nvSpPr>
          <p:cNvPr id="2" name="Slide Number Placeholder 1">
            <a:extLst>
              <a:ext uri="{FF2B5EF4-FFF2-40B4-BE49-F238E27FC236}">
                <a16:creationId xmlns:a16="http://schemas.microsoft.com/office/drawing/2014/main" id="{ACD4C7F4-0BF8-4941-94A7-CCAD3440CDF6}"/>
              </a:ext>
            </a:extLst>
          </p:cNvPr>
          <p:cNvSpPr>
            <a:spLocks noGrp="1"/>
          </p:cNvSpPr>
          <p:nvPr>
            <p:ph type="sldNum" sz="quarter" idx="33"/>
          </p:nvPr>
        </p:nvSpPr>
        <p:spPr/>
        <p:txBody>
          <a:bodyPr/>
          <a:lstStyle/>
          <a:p>
            <a:fld id="{FCEB0F34-BB6E-E94A-9CCE-E54518D97C46}" type="slidenum">
              <a:rPr lang="en-US" smtClean="0"/>
              <a:pPr/>
              <a:t>21</a:t>
            </a:fld>
            <a:r>
              <a:rPr lang="en-US"/>
              <a:t> </a:t>
            </a:r>
            <a:endParaRPr lang="en-US" b="0"/>
          </a:p>
        </p:txBody>
      </p:sp>
      <p:sp>
        <p:nvSpPr>
          <p:cNvPr id="3" name="Title 2">
            <a:extLst>
              <a:ext uri="{FF2B5EF4-FFF2-40B4-BE49-F238E27FC236}">
                <a16:creationId xmlns:a16="http://schemas.microsoft.com/office/drawing/2014/main" id="{6EE67121-C3D2-B045-9B77-94E342F6A3D4}"/>
              </a:ext>
            </a:extLst>
          </p:cNvPr>
          <p:cNvSpPr>
            <a:spLocks noGrp="1"/>
          </p:cNvSpPr>
          <p:nvPr>
            <p:ph type="title"/>
          </p:nvPr>
        </p:nvSpPr>
        <p:spPr>
          <a:xfrm flipH="1">
            <a:off x="319578" y="303505"/>
            <a:ext cx="11464417" cy="346249"/>
          </a:xfrm>
        </p:spPr>
        <p:txBody>
          <a:bodyPr/>
          <a:lstStyle/>
          <a:p>
            <a:r>
              <a:rPr lang="en-US"/>
              <a:t>Expert?</a:t>
            </a:r>
          </a:p>
        </p:txBody>
      </p:sp>
      <p:sp>
        <p:nvSpPr>
          <p:cNvPr id="7" name="TextBox 6">
            <a:extLst>
              <a:ext uri="{FF2B5EF4-FFF2-40B4-BE49-F238E27FC236}">
                <a16:creationId xmlns:a16="http://schemas.microsoft.com/office/drawing/2014/main" id="{85688B07-E9F0-ED4D-B4FA-0E357F155EE1}"/>
              </a:ext>
            </a:extLst>
          </p:cNvPr>
          <p:cNvSpPr txBox="1"/>
          <p:nvPr/>
        </p:nvSpPr>
        <p:spPr>
          <a:xfrm>
            <a:off x="6570483" y="3372438"/>
            <a:ext cx="2403074" cy="2062103"/>
          </a:xfrm>
          <a:prstGeom prst="rect">
            <a:avLst/>
          </a:prstGeom>
          <a:noFill/>
        </p:spPr>
        <p:txBody>
          <a:bodyPr wrap="square" rtlCol="0">
            <a:spAutoFit/>
          </a:bodyPr>
          <a:lstStyle/>
          <a:p>
            <a:r>
              <a:rPr lang="en-GB" sz="3200"/>
              <a:t>Making simple things complex</a:t>
            </a:r>
          </a:p>
        </p:txBody>
      </p:sp>
      <p:sp>
        <p:nvSpPr>
          <p:cNvPr id="8" name="Rechteck 3">
            <a:extLst>
              <a:ext uri="{FF2B5EF4-FFF2-40B4-BE49-F238E27FC236}">
                <a16:creationId xmlns:a16="http://schemas.microsoft.com/office/drawing/2014/main" id="{C67B32D9-4525-F949-B9CE-23599032A296}"/>
              </a:ext>
            </a:extLst>
          </p:cNvPr>
          <p:cNvSpPr/>
          <p:nvPr/>
        </p:nvSpPr>
        <p:spPr>
          <a:xfrm>
            <a:off x="319578" y="1408367"/>
            <a:ext cx="3630253" cy="1205458"/>
          </a:xfrm>
          <a:prstGeom prst="rect">
            <a:avLst/>
          </a:prstGeom>
        </p:spPr>
        <p:txBody>
          <a:bodyPr wrap="square" anchor="t">
            <a:spAutoFit/>
          </a:bodyPr>
          <a:lstStyle/>
          <a:p>
            <a:pPr>
              <a:spcBef>
                <a:spcPts val="688"/>
              </a:spcBef>
              <a:spcAft>
                <a:spcPts val="688"/>
              </a:spcAft>
            </a:pPr>
            <a:r>
              <a:rPr lang="en-GB" b="1"/>
              <a:t>Knowledge</a:t>
            </a:r>
            <a:endParaRPr lang="en-GB" b="1">
              <a:cs typeface="Arial"/>
            </a:endParaRPr>
          </a:p>
          <a:p>
            <a:pPr>
              <a:spcBef>
                <a:spcPts val="300"/>
              </a:spcBef>
            </a:pPr>
            <a:r>
              <a:rPr lang="en-GB" sz="2000" b="1"/>
              <a:t>Know where to go for guidance and advice…</a:t>
            </a:r>
            <a:endParaRPr lang="en-GB">
              <a:cs typeface="Arial" panose="020B0604020202020204"/>
            </a:endParaRPr>
          </a:p>
        </p:txBody>
      </p:sp>
      <p:pic>
        <p:nvPicPr>
          <p:cNvPr id="9" name="Picture 8">
            <a:extLst>
              <a:ext uri="{FF2B5EF4-FFF2-40B4-BE49-F238E27FC236}">
                <a16:creationId xmlns:a16="http://schemas.microsoft.com/office/drawing/2014/main" id="{DDB54354-AC32-DC45-88E6-269470A94F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spTree>
    <p:extLst>
      <p:ext uri="{BB962C8B-B14F-4D97-AF65-F5344CB8AC3E}">
        <p14:creationId xmlns:p14="http://schemas.microsoft.com/office/powerpoint/2010/main" val="114088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9">
            <a:extLst>
              <a:ext uri="{FF2B5EF4-FFF2-40B4-BE49-F238E27FC236}">
                <a16:creationId xmlns:a16="http://schemas.microsoft.com/office/drawing/2014/main" id="{AB705632-3CFF-6D4A-9CF8-B6E4E16D4A82}"/>
              </a:ext>
            </a:extLst>
          </p:cNvPr>
          <p:cNvSpPr/>
          <p:nvPr/>
        </p:nvSpPr>
        <p:spPr>
          <a:xfrm>
            <a:off x="0" y="-1"/>
            <a:ext cx="5573486" cy="62111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pic>
        <p:nvPicPr>
          <p:cNvPr id="16" name="Picture 15">
            <a:extLst>
              <a:ext uri="{FF2B5EF4-FFF2-40B4-BE49-F238E27FC236}">
                <a16:creationId xmlns:a16="http://schemas.microsoft.com/office/drawing/2014/main" id="{843FA3B6-F214-FF4C-A18C-F4811C3BCB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sp>
        <p:nvSpPr>
          <p:cNvPr id="2" name="Slide Number Placeholder 1">
            <a:extLst>
              <a:ext uri="{FF2B5EF4-FFF2-40B4-BE49-F238E27FC236}">
                <a16:creationId xmlns:a16="http://schemas.microsoft.com/office/drawing/2014/main" id="{D5C1E88F-D5B6-FB43-B7E4-B6F5C35BD98C}"/>
              </a:ext>
            </a:extLst>
          </p:cNvPr>
          <p:cNvSpPr>
            <a:spLocks noGrp="1"/>
          </p:cNvSpPr>
          <p:nvPr>
            <p:ph type="sldNum" sz="quarter" idx="33"/>
          </p:nvPr>
        </p:nvSpPr>
        <p:spPr/>
        <p:txBody>
          <a:bodyPr/>
          <a:lstStyle/>
          <a:p>
            <a:fld id="{FCEB0F34-BB6E-E94A-9CCE-E54518D97C46}" type="slidenum">
              <a:rPr lang="en-US" smtClean="0"/>
              <a:pPr/>
              <a:t>22</a:t>
            </a:fld>
            <a:r>
              <a:rPr lang="en-US"/>
              <a:t> </a:t>
            </a:r>
            <a:endParaRPr lang="en-US" b="0"/>
          </a:p>
        </p:txBody>
      </p:sp>
      <p:sp>
        <p:nvSpPr>
          <p:cNvPr id="3" name="Title 2">
            <a:extLst>
              <a:ext uri="{FF2B5EF4-FFF2-40B4-BE49-F238E27FC236}">
                <a16:creationId xmlns:a16="http://schemas.microsoft.com/office/drawing/2014/main" id="{DEA8ABD1-4421-2D40-82DE-E7A0D2D08AE8}"/>
              </a:ext>
            </a:extLst>
          </p:cNvPr>
          <p:cNvSpPr>
            <a:spLocks noGrp="1"/>
          </p:cNvSpPr>
          <p:nvPr>
            <p:ph type="title"/>
          </p:nvPr>
        </p:nvSpPr>
        <p:spPr>
          <a:xfrm flipH="1">
            <a:off x="319578" y="303505"/>
            <a:ext cx="11464417" cy="346249"/>
          </a:xfrm>
        </p:spPr>
        <p:txBody>
          <a:bodyPr/>
          <a:lstStyle/>
          <a:p>
            <a:r>
              <a:rPr lang="en-GB"/>
              <a:t>Why so many standards?</a:t>
            </a:r>
            <a:endParaRPr lang="en-US"/>
          </a:p>
        </p:txBody>
      </p:sp>
      <p:sp>
        <p:nvSpPr>
          <p:cNvPr id="5" name="Rechteck 3">
            <a:extLst>
              <a:ext uri="{FF2B5EF4-FFF2-40B4-BE49-F238E27FC236}">
                <a16:creationId xmlns:a16="http://schemas.microsoft.com/office/drawing/2014/main" id="{6E4E1C1C-9BFD-A44C-9CAD-747D0CD80937}"/>
              </a:ext>
            </a:extLst>
          </p:cNvPr>
          <p:cNvSpPr/>
          <p:nvPr/>
        </p:nvSpPr>
        <p:spPr>
          <a:xfrm>
            <a:off x="612144" y="1299883"/>
            <a:ext cx="4600879" cy="4093428"/>
          </a:xfrm>
          <a:prstGeom prst="rect">
            <a:avLst/>
          </a:prstGeom>
        </p:spPr>
        <p:txBody>
          <a:bodyPr wrap="square" anchor="t">
            <a:spAutoFit/>
          </a:bodyPr>
          <a:lstStyle/>
          <a:p>
            <a:pPr marL="342900" indent="-342900">
              <a:spcAft>
                <a:spcPts val="1200"/>
              </a:spcAft>
              <a:buFont typeface="Wingdings" pitchFamily="2" charset="2"/>
              <a:buChar char="§"/>
            </a:pPr>
            <a:r>
              <a:rPr lang="en-GB" sz="2000" b="1"/>
              <a:t>Manufacturers would agree with this question</a:t>
            </a:r>
            <a:endParaRPr lang="en-GB" sz="2000" b="1">
              <a:cs typeface="Arial"/>
            </a:endParaRPr>
          </a:p>
          <a:p>
            <a:pPr marL="342900" indent="-342900">
              <a:spcAft>
                <a:spcPts val="1200"/>
              </a:spcAft>
              <a:buFont typeface="Wingdings" pitchFamily="2" charset="2"/>
              <a:buChar char="§"/>
            </a:pPr>
            <a:r>
              <a:rPr lang="en-GB" sz="2000" b="1"/>
              <a:t>But before we talk about fire, lets talk about what we, as manufacturers, prefer and why</a:t>
            </a:r>
            <a:endParaRPr lang="en-GB" sz="2000" b="1">
              <a:cs typeface="Arial"/>
            </a:endParaRPr>
          </a:p>
          <a:p>
            <a:pPr marL="342900" indent="-342900">
              <a:spcAft>
                <a:spcPts val="1200"/>
              </a:spcAft>
              <a:buFont typeface="Wingdings" pitchFamily="2" charset="2"/>
              <a:buChar char="§"/>
            </a:pPr>
            <a:r>
              <a:rPr lang="en-GB" sz="2000" b="1"/>
              <a:t>We like volumes or at least a forecastable demand</a:t>
            </a:r>
            <a:endParaRPr lang="en-GB" sz="2000" b="1">
              <a:cs typeface="Arial"/>
            </a:endParaRPr>
          </a:p>
          <a:p>
            <a:pPr marL="342900" indent="-342900">
              <a:spcAft>
                <a:spcPts val="1200"/>
              </a:spcAft>
              <a:buFont typeface="Wingdings" pitchFamily="2" charset="2"/>
              <a:buChar char="§"/>
            </a:pPr>
            <a:r>
              <a:rPr lang="en-GB" sz="2000" b="1"/>
              <a:t>As a European Manufacturer we like CE marking – though its not without its headaches</a:t>
            </a:r>
            <a:endParaRPr lang="en-GB" sz="2000" b="1">
              <a:cs typeface="Arial"/>
            </a:endParaRPr>
          </a:p>
          <a:p>
            <a:pPr marL="342900" indent="-342900">
              <a:spcAft>
                <a:spcPts val="1200"/>
              </a:spcAft>
              <a:buFont typeface="Wingdings" pitchFamily="2" charset="2"/>
              <a:buChar char="§"/>
            </a:pPr>
            <a:r>
              <a:rPr lang="en-GB" sz="2000" b="1"/>
              <a:t>But why?</a:t>
            </a:r>
            <a:endParaRPr lang="en-GB" sz="2000" b="1">
              <a:cs typeface="Arial"/>
            </a:endParaRPr>
          </a:p>
        </p:txBody>
      </p:sp>
      <p:sp>
        <p:nvSpPr>
          <p:cNvPr id="8" name="TextBox 7">
            <a:extLst>
              <a:ext uri="{FF2B5EF4-FFF2-40B4-BE49-F238E27FC236}">
                <a16:creationId xmlns:a16="http://schemas.microsoft.com/office/drawing/2014/main" id="{4D023610-D0B9-D04F-96BD-CCD5EE6D9CC9}"/>
              </a:ext>
            </a:extLst>
          </p:cNvPr>
          <p:cNvSpPr txBox="1"/>
          <p:nvPr/>
        </p:nvSpPr>
        <p:spPr>
          <a:xfrm>
            <a:off x="6741447" y="1885058"/>
            <a:ext cx="3063711" cy="461665"/>
          </a:xfrm>
          <a:prstGeom prst="rect">
            <a:avLst/>
          </a:prstGeom>
          <a:noFill/>
          <a:ln>
            <a:solidFill>
              <a:schemeClr val="tx1"/>
            </a:solidFill>
          </a:ln>
        </p:spPr>
        <p:txBody>
          <a:bodyPr wrap="square" rtlCol="0">
            <a:spAutoFit/>
          </a:bodyPr>
          <a:lstStyle/>
          <a:p>
            <a:pPr algn="ctr"/>
            <a:r>
              <a:rPr lang="en-GB"/>
              <a:t>BS 476-22</a:t>
            </a:r>
            <a:endParaRPr lang="en-GB" sz="1600"/>
          </a:p>
        </p:txBody>
      </p:sp>
      <p:sp>
        <p:nvSpPr>
          <p:cNvPr id="9" name="TextBox 8">
            <a:extLst>
              <a:ext uri="{FF2B5EF4-FFF2-40B4-BE49-F238E27FC236}">
                <a16:creationId xmlns:a16="http://schemas.microsoft.com/office/drawing/2014/main" id="{4CDB5479-1479-F340-AEE6-EC9D82C2583E}"/>
              </a:ext>
            </a:extLst>
          </p:cNvPr>
          <p:cNvSpPr txBox="1"/>
          <p:nvPr/>
        </p:nvSpPr>
        <p:spPr>
          <a:xfrm>
            <a:off x="6741447" y="3013492"/>
            <a:ext cx="3063711" cy="461665"/>
          </a:xfrm>
          <a:prstGeom prst="rect">
            <a:avLst/>
          </a:prstGeom>
          <a:noFill/>
          <a:ln>
            <a:solidFill>
              <a:schemeClr val="tx1"/>
            </a:solidFill>
          </a:ln>
        </p:spPr>
        <p:txBody>
          <a:bodyPr wrap="square" rtlCol="0">
            <a:spAutoFit/>
          </a:bodyPr>
          <a:lstStyle/>
          <a:p>
            <a:pPr algn="ctr"/>
            <a:r>
              <a:rPr lang="en-GB"/>
              <a:t>BS EN 1634-2</a:t>
            </a:r>
            <a:endParaRPr lang="en-GB" sz="1600"/>
          </a:p>
        </p:txBody>
      </p:sp>
      <p:sp>
        <p:nvSpPr>
          <p:cNvPr id="10" name="TextBox 9">
            <a:extLst>
              <a:ext uri="{FF2B5EF4-FFF2-40B4-BE49-F238E27FC236}">
                <a16:creationId xmlns:a16="http://schemas.microsoft.com/office/drawing/2014/main" id="{B553532D-B7E9-4A4C-8062-34F88DDA98D2}"/>
              </a:ext>
            </a:extLst>
          </p:cNvPr>
          <p:cNvSpPr txBox="1"/>
          <p:nvPr/>
        </p:nvSpPr>
        <p:spPr>
          <a:xfrm>
            <a:off x="6741447" y="1201440"/>
            <a:ext cx="3063711" cy="461665"/>
          </a:xfrm>
          <a:prstGeom prst="rect">
            <a:avLst/>
          </a:prstGeom>
          <a:noFill/>
          <a:ln>
            <a:solidFill>
              <a:schemeClr val="tx1"/>
            </a:solidFill>
          </a:ln>
        </p:spPr>
        <p:txBody>
          <a:bodyPr wrap="square" rtlCol="0">
            <a:spAutoFit/>
          </a:bodyPr>
          <a:lstStyle/>
          <a:p>
            <a:pPr algn="ctr"/>
            <a:r>
              <a:rPr lang="en-GB"/>
              <a:t>BS EN 13501-2</a:t>
            </a:r>
          </a:p>
        </p:txBody>
      </p:sp>
      <p:sp>
        <p:nvSpPr>
          <p:cNvPr id="11" name="TextBox 10">
            <a:extLst>
              <a:ext uri="{FF2B5EF4-FFF2-40B4-BE49-F238E27FC236}">
                <a16:creationId xmlns:a16="http://schemas.microsoft.com/office/drawing/2014/main" id="{9A8EC8D0-71EA-A34E-9D76-DE2A6811F243}"/>
              </a:ext>
            </a:extLst>
          </p:cNvPr>
          <p:cNvSpPr txBox="1"/>
          <p:nvPr/>
        </p:nvSpPr>
        <p:spPr>
          <a:xfrm>
            <a:off x="6741447" y="3577709"/>
            <a:ext cx="3063711" cy="461665"/>
          </a:xfrm>
          <a:prstGeom prst="rect">
            <a:avLst/>
          </a:prstGeom>
          <a:noFill/>
          <a:ln>
            <a:solidFill>
              <a:schemeClr val="tx1"/>
            </a:solidFill>
          </a:ln>
        </p:spPr>
        <p:txBody>
          <a:bodyPr wrap="square" rtlCol="0">
            <a:spAutoFit/>
          </a:bodyPr>
          <a:lstStyle/>
          <a:p>
            <a:pPr algn="ctr"/>
            <a:r>
              <a:rPr lang="en-GB"/>
              <a:t>BS EN 1634-3</a:t>
            </a:r>
            <a:endParaRPr lang="en-GB" sz="1600"/>
          </a:p>
        </p:txBody>
      </p:sp>
      <p:sp>
        <p:nvSpPr>
          <p:cNvPr id="12" name="TextBox 11">
            <a:extLst>
              <a:ext uri="{FF2B5EF4-FFF2-40B4-BE49-F238E27FC236}">
                <a16:creationId xmlns:a16="http://schemas.microsoft.com/office/drawing/2014/main" id="{CF4E322E-75EA-FC4D-9ADC-7ED370378AF4}"/>
              </a:ext>
            </a:extLst>
          </p:cNvPr>
          <p:cNvSpPr txBox="1"/>
          <p:nvPr/>
        </p:nvSpPr>
        <p:spPr>
          <a:xfrm>
            <a:off x="6741447" y="2449275"/>
            <a:ext cx="3063711" cy="461665"/>
          </a:xfrm>
          <a:prstGeom prst="rect">
            <a:avLst/>
          </a:prstGeom>
          <a:noFill/>
          <a:ln>
            <a:solidFill>
              <a:schemeClr val="tx1"/>
            </a:solidFill>
          </a:ln>
        </p:spPr>
        <p:txBody>
          <a:bodyPr wrap="square" rtlCol="0">
            <a:spAutoFit/>
          </a:bodyPr>
          <a:lstStyle/>
          <a:p>
            <a:pPr algn="ctr"/>
            <a:r>
              <a:rPr lang="en-GB"/>
              <a:t>BS EN 1634-1</a:t>
            </a:r>
            <a:endParaRPr lang="en-GB" sz="1600"/>
          </a:p>
        </p:txBody>
      </p:sp>
      <p:sp>
        <p:nvSpPr>
          <p:cNvPr id="13" name="TextBox 12">
            <a:extLst>
              <a:ext uri="{FF2B5EF4-FFF2-40B4-BE49-F238E27FC236}">
                <a16:creationId xmlns:a16="http://schemas.microsoft.com/office/drawing/2014/main" id="{0DA88A2A-A6BC-A446-9FED-AE2AE6AADB5D}"/>
              </a:ext>
            </a:extLst>
          </p:cNvPr>
          <p:cNvSpPr txBox="1"/>
          <p:nvPr/>
        </p:nvSpPr>
        <p:spPr>
          <a:xfrm>
            <a:off x="6741447" y="4141925"/>
            <a:ext cx="3063711" cy="461665"/>
          </a:xfrm>
          <a:prstGeom prst="rect">
            <a:avLst/>
          </a:prstGeom>
          <a:noFill/>
          <a:ln>
            <a:solidFill>
              <a:schemeClr val="tx1"/>
            </a:solidFill>
          </a:ln>
        </p:spPr>
        <p:txBody>
          <a:bodyPr wrap="square" rtlCol="0">
            <a:spAutoFit/>
          </a:bodyPr>
          <a:lstStyle/>
          <a:p>
            <a:pPr algn="ctr"/>
            <a:r>
              <a:rPr lang="en-GB"/>
              <a:t>CERTIFIRE</a:t>
            </a:r>
            <a:endParaRPr lang="en-GB" sz="1600"/>
          </a:p>
        </p:txBody>
      </p:sp>
      <p:sp>
        <p:nvSpPr>
          <p:cNvPr id="14" name="TextBox 13">
            <a:extLst>
              <a:ext uri="{FF2B5EF4-FFF2-40B4-BE49-F238E27FC236}">
                <a16:creationId xmlns:a16="http://schemas.microsoft.com/office/drawing/2014/main" id="{2FA4091A-AF29-A640-AAA4-7B27727F8D01}"/>
              </a:ext>
            </a:extLst>
          </p:cNvPr>
          <p:cNvSpPr txBox="1"/>
          <p:nvPr/>
        </p:nvSpPr>
        <p:spPr>
          <a:xfrm>
            <a:off x="6741447" y="4719284"/>
            <a:ext cx="3063711" cy="461665"/>
          </a:xfrm>
          <a:prstGeom prst="rect">
            <a:avLst/>
          </a:prstGeom>
          <a:noFill/>
          <a:ln>
            <a:solidFill>
              <a:schemeClr val="tx1"/>
            </a:solidFill>
          </a:ln>
        </p:spPr>
        <p:txBody>
          <a:bodyPr wrap="square" rtlCol="0">
            <a:spAutoFit/>
          </a:bodyPr>
          <a:lstStyle/>
          <a:p>
            <a:pPr algn="ctr"/>
            <a:r>
              <a:rPr lang="en-GB"/>
              <a:t>DIN 4102</a:t>
            </a:r>
            <a:endParaRPr lang="en-GB" sz="1600"/>
          </a:p>
        </p:txBody>
      </p:sp>
      <p:sp>
        <p:nvSpPr>
          <p:cNvPr id="15" name="TextBox 14">
            <a:extLst>
              <a:ext uri="{FF2B5EF4-FFF2-40B4-BE49-F238E27FC236}">
                <a16:creationId xmlns:a16="http://schemas.microsoft.com/office/drawing/2014/main" id="{205A9AB4-6796-B54C-91E5-8E092E89B984}"/>
              </a:ext>
            </a:extLst>
          </p:cNvPr>
          <p:cNvSpPr txBox="1"/>
          <p:nvPr/>
        </p:nvSpPr>
        <p:spPr>
          <a:xfrm>
            <a:off x="6741447" y="625242"/>
            <a:ext cx="3063711" cy="461665"/>
          </a:xfrm>
          <a:prstGeom prst="rect">
            <a:avLst/>
          </a:prstGeom>
          <a:noFill/>
          <a:ln>
            <a:solidFill>
              <a:schemeClr val="tx1"/>
            </a:solidFill>
          </a:ln>
        </p:spPr>
        <p:txBody>
          <a:bodyPr wrap="square" rtlCol="0">
            <a:spAutoFit/>
          </a:bodyPr>
          <a:lstStyle/>
          <a:p>
            <a:pPr algn="ctr"/>
            <a:r>
              <a:rPr lang="en-GB"/>
              <a:t>BS EN 13501-1</a:t>
            </a:r>
          </a:p>
        </p:txBody>
      </p:sp>
    </p:spTree>
    <p:extLst>
      <p:ext uri="{BB962C8B-B14F-4D97-AF65-F5344CB8AC3E}">
        <p14:creationId xmlns:p14="http://schemas.microsoft.com/office/powerpoint/2010/main" val="1604755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19">
            <a:extLst>
              <a:ext uri="{FF2B5EF4-FFF2-40B4-BE49-F238E27FC236}">
                <a16:creationId xmlns:a16="http://schemas.microsoft.com/office/drawing/2014/main" id="{27DD7A3C-B91F-5D4C-A1D1-8E6A8FE5E39B}"/>
              </a:ext>
            </a:extLst>
          </p:cNvPr>
          <p:cNvSpPr/>
          <p:nvPr/>
        </p:nvSpPr>
        <p:spPr>
          <a:xfrm>
            <a:off x="0" y="0"/>
            <a:ext cx="4830919" cy="62094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pic>
        <p:nvPicPr>
          <p:cNvPr id="7" name="Picture 6">
            <a:extLst>
              <a:ext uri="{FF2B5EF4-FFF2-40B4-BE49-F238E27FC236}">
                <a16:creationId xmlns:a16="http://schemas.microsoft.com/office/drawing/2014/main" id="{98BCC4FE-9D20-0844-AB05-F8269CA7B4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sp>
        <p:nvSpPr>
          <p:cNvPr id="2" name="Slide Number Placeholder 1">
            <a:extLst>
              <a:ext uri="{FF2B5EF4-FFF2-40B4-BE49-F238E27FC236}">
                <a16:creationId xmlns:a16="http://schemas.microsoft.com/office/drawing/2014/main" id="{443DA8EC-7CA6-1842-B070-CC33D9E8850D}"/>
              </a:ext>
            </a:extLst>
          </p:cNvPr>
          <p:cNvSpPr>
            <a:spLocks noGrp="1"/>
          </p:cNvSpPr>
          <p:nvPr>
            <p:ph type="sldNum" sz="quarter" idx="33"/>
          </p:nvPr>
        </p:nvSpPr>
        <p:spPr/>
        <p:txBody>
          <a:bodyPr/>
          <a:lstStyle/>
          <a:p>
            <a:fld id="{FCEB0F34-BB6E-E94A-9CCE-E54518D97C46}" type="slidenum">
              <a:rPr lang="en-US" smtClean="0"/>
              <a:pPr/>
              <a:t>23</a:t>
            </a:fld>
            <a:r>
              <a:rPr lang="en-US"/>
              <a:t> </a:t>
            </a:r>
            <a:endParaRPr lang="en-US" b="0"/>
          </a:p>
        </p:txBody>
      </p:sp>
      <p:sp>
        <p:nvSpPr>
          <p:cNvPr id="3" name="Title 2">
            <a:extLst>
              <a:ext uri="{FF2B5EF4-FFF2-40B4-BE49-F238E27FC236}">
                <a16:creationId xmlns:a16="http://schemas.microsoft.com/office/drawing/2014/main" id="{191C2749-1AF2-E845-BCF3-4B0CA10D3D06}"/>
              </a:ext>
            </a:extLst>
          </p:cNvPr>
          <p:cNvSpPr>
            <a:spLocks noGrp="1"/>
          </p:cNvSpPr>
          <p:nvPr>
            <p:ph type="title"/>
          </p:nvPr>
        </p:nvSpPr>
        <p:spPr>
          <a:xfrm flipH="1">
            <a:off x="319578" y="303505"/>
            <a:ext cx="11464417" cy="346249"/>
          </a:xfrm>
        </p:spPr>
        <p:txBody>
          <a:bodyPr/>
          <a:lstStyle/>
          <a:p>
            <a:r>
              <a:rPr lang="en-US"/>
              <a:t>How many standards?</a:t>
            </a:r>
          </a:p>
        </p:txBody>
      </p:sp>
      <p:pic>
        <p:nvPicPr>
          <p:cNvPr id="6" name="Content Placeholder 5">
            <a:extLst>
              <a:ext uri="{FF2B5EF4-FFF2-40B4-BE49-F238E27FC236}">
                <a16:creationId xmlns:a16="http://schemas.microsoft.com/office/drawing/2014/main" id="{D341F605-E6F3-2944-9A82-5653FC60BEAC}"/>
              </a:ext>
            </a:extLst>
          </p:cNvPr>
          <p:cNvPicPr>
            <a:picLocks noGrp="1" noChangeAspect="1"/>
          </p:cNvPicPr>
          <p:nvPr>
            <p:ph sz="quarter" idx="34"/>
          </p:nvPr>
        </p:nvPicPr>
        <p:blipFill>
          <a:blip r:embed="rId3"/>
          <a:stretch>
            <a:fillRect/>
          </a:stretch>
        </p:blipFill>
        <p:spPr>
          <a:xfrm>
            <a:off x="4922257" y="1441683"/>
            <a:ext cx="6377891" cy="4356100"/>
          </a:xfrm>
        </p:spPr>
      </p:pic>
      <p:sp>
        <p:nvSpPr>
          <p:cNvPr id="17" name="Rechteck 3">
            <a:extLst>
              <a:ext uri="{FF2B5EF4-FFF2-40B4-BE49-F238E27FC236}">
                <a16:creationId xmlns:a16="http://schemas.microsoft.com/office/drawing/2014/main" id="{E64ABB89-DDF2-6E40-829F-7465B63172E7}"/>
              </a:ext>
            </a:extLst>
          </p:cNvPr>
          <p:cNvSpPr/>
          <p:nvPr/>
        </p:nvSpPr>
        <p:spPr>
          <a:xfrm>
            <a:off x="319578" y="920740"/>
            <a:ext cx="4332321" cy="1813317"/>
          </a:xfrm>
          <a:prstGeom prst="rect">
            <a:avLst/>
          </a:prstGeom>
        </p:spPr>
        <p:txBody>
          <a:bodyPr wrap="square" anchor="t">
            <a:spAutoFit/>
          </a:bodyPr>
          <a:lstStyle/>
          <a:p>
            <a:pPr>
              <a:spcBef>
                <a:spcPts val="688"/>
              </a:spcBef>
              <a:spcAft>
                <a:spcPts val="688"/>
              </a:spcAft>
            </a:pPr>
            <a:r>
              <a:rPr lang="en-GB" b="1"/>
              <a:t>EU</a:t>
            </a:r>
          </a:p>
          <a:p>
            <a:pPr>
              <a:spcBef>
                <a:spcPts val="300"/>
              </a:spcBef>
            </a:pPr>
            <a:r>
              <a:rPr lang="en-GB" sz="2000" b="1"/>
              <a:t>28 national…</a:t>
            </a:r>
          </a:p>
          <a:p>
            <a:pPr>
              <a:spcBef>
                <a:spcPts val="300"/>
              </a:spcBef>
            </a:pPr>
            <a:r>
              <a:rPr lang="en-GB" sz="2000" b="1">
                <a:cs typeface="Arial" panose="020B0604020202020204"/>
              </a:rPr>
              <a:t>Regional?</a:t>
            </a:r>
          </a:p>
          <a:p>
            <a:pPr>
              <a:spcBef>
                <a:spcPts val="300"/>
              </a:spcBef>
            </a:pPr>
            <a:endParaRPr lang="en-GB" sz="1200" b="1">
              <a:cs typeface="Arial" panose="020B0604020202020204"/>
            </a:endParaRPr>
          </a:p>
          <a:p>
            <a:pPr>
              <a:spcBef>
                <a:spcPts val="300"/>
              </a:spcBef>
            </a:pPr>
            <a:r>
              <a:rPr lang="en-GB" sz="2000" b="1">
                <a:cs typeface="Arial" panose="020B0604020202020204"/>
              </a:rPr>
              <a:t>Impossible to produce efficiently</a:t>
            </a:r>
            <a:endParaRPr lang="en-GB">
              <a:cs typeface="Arial" panose="020B0604020202020204"/>
            </a:endParaRPr>
          </a:p>
        </p:txBody>
      </p:sp>
      <p:pic>
        <p:nvPicPr>
          <p:cNvPr id="19" name="Picture 18">
            <a:extLst>
              <a:ext uri="{FF2B5EF4-FFF2-40B4-BE49-F238E27FC236}">
                <a16:creationId xmlns:a16="http://schemas.microsoft.com/office/drawing/2014/main" id="{7D06F688-3DE3-BD48-A7F2-CC25023AD2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4330" y="2835396"/>
            <a:ext cx="4162816" cy="3275610"/>
          </a:xfrm>
          <a:prstGeom prst="rect">
            <a:avLst/>
          </a:prstGeom>
        </p:spPr>
      </p:pic>
    </p:spTree>
    <p:extLst>
      <p:ext uri="{BB962C8B-B14F-4D97-AF65-F5344CB8AC3E}">
        <p14:creationId xmlns:p14="http://schemas.microsoft.com/office/powerpoint/2010/main" val="370363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19">
            <a:extLst>
              <a:ext uri="{FF2B5EF4-FFF2-40B4-BE49-F238E27FC236}">
                <a16:creationId xmlns:a16="http://schemas.microsoft.com/office/drawing/2014/main" id="{1A8E9E1C-E3CD-484C-B87D-85466198E6F1}"/>
              </a:ext>
            </a:extLst>
          </p:cNvPr>
          <p:cNvSpPr/>
          <p:nvPr/>
        </p:nvSpPr>
        <p:spPr>
          <a:xfrm>
            <a:off x="0" y="0"/>
            <a:ext cx="12202885" cy="608545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Slide Number Placeholder 1">
            <a:extLst>
              <a:ext uri="{FF2B5EF4-FFF2-40B4-BE49-F238E27FC236}">
                <a16:creationId xmlns:a16="http://schemas.microsoft.com/office/drawing/2014/main" id="{E425A133-3ABE-E947-92F8-AEA61D0F2B14}"/>
              </a:ext>
            </a:extLst>
          </p:cNvPr>
          <p:cNvSpPr>
            <a:spLocks noGrp="1"/>
          </p:cNvSpPr>
          <p:nvPr>
            <p:ph type="sldNum" sz="quarter" idx="33"/>
          </p:nvPr>
        </p:nvSpPr>
        <p:spPr/>
        <p:txBody>
          <a:bodyPr/>
          <a:lstStyle/>
          <a:p>
            <a:fld id="{FCEB0F34-BB6E-E94A-9CCE-E54518D97C46}" type="slidenum">
              <a:rPr lang="en-US" smtClean="0"/>
              <a:pPr/>
              <a:t>24</a:t>
            </a:fld>
            <a:r>
              <a:rPr lang="en-US"/>
              <a:t> </a:t>
            </a:r>
            <a:endParaRPr lang="en-US" b="0"/>
          </a:p>
        </p:txBody>
      </p:sp>
      <p:sp>
        <p:nvSpPr>
          <p:cNvPr id="3" name="Title 2">
            <a:extLst>
              <a:ext uri="{FF2B5EF4-FFF2-40B4-BE49-F238E27FC236}">
                <a16:creationId xmlns:a16="http://schemas.microsoft.com/office/drawing/2014/main" id="{2B62FD60-2332-5B47-80D1-8DCA33EA8C22}"/>
              </a:ext>
            </a:extLst>
          </p:cNvPr>
          <p:cNvSpPr>
            <a:spLocks noGrp="1"/>
          </p:cNvSpPr>
          <p:nvPr>
            <p:ph type="title"/>
          </p:nvPr>
        </p:nvSpPr>
        <p:spPr>
          <a:xfrm flipH="1">
            <a:off x="319578" y="303505"/>
            <a:ext cx="11464417" cy="346249"/>
          </a:xfrm>
        </p:spPr>
        <p:txBody>
          <a:bodyPr/>
          <a:lstStyle/>
          <a:p>
            <a:r>
              <a:rPr lang="en-US"/>
              <a:t>HENS</a:t>
            </a:r>
          </a:p>
        </p:txBody>
      </p:sp>
      <p:sp>
        <p:nvSpPr>
          <p:cNvPr id="50" name="Rechteck 3">
            <a:extLst>
              <a:ext uri="{FF2B5EF4-FFF2-40B4-BE49-F238E27FC236}">
                <a16:creationId xmlns:a16="http://schemas.microsoft.com/office/drawing/2014/main" id="{AE7DDE0D-1078-E44F-A2F8-42519069B082}"/>
              </a:ext>
            </a:extLst>
          </p:cNvPr>
          <p:cNvSpPr/>
          <p:nvPr/>
        </p:nvSpPr>
        <p:spPr>
          <a:xfrm>
            <a:off x="319579" y="920740"/>
            <a:ext cx="6844702" cy="4283224"/>
          </a:xfrm>
          <a:prstGeom prst="rect">
            <a:avLst/>
          </a:prstGeom>
        </p:spPr>
        <p:txBody>
          <a:bodyPr wrap="square" anchor="t">
            <a:spAutoFit/>
          </a:bodyPr>
          <a:lstStyle/>
          <a:p>
            <a:pPr>
              <a:spcBef>
                <a:spcPts val="688"/>
              </a:spcBef>
              <a:spcAft>
                <a:spcPts val="688"/>
              </a:spcAft>
            </a:pPr>
            <a:r>
              <a:rPr lang="en-GB" b="1"/>
              <a:t>Harmonise</a:t>
            </a:r>
            <a:endParaRPr lang="en-GB" b="1">
              <a:cs typeface="Arial"/>
            </a:endParaRPr>
          </a:p>
          <a:p>
            <a:pPr>
              <a:spcBef>
                <a:spcPts val="300"/>
              </a:spcBef>
            </a:pPr>
            <a:r>
              <a:rPr lang="en-GB" sz="2000" b="1"/>
              <a:t>Harmonise standards across all states</a:t>
            </a:r>
            <a:endParaRPr lang="en-GB" sz="2000" b="1">
              <a:cs typeface="Arial" panose="020B0604020202020204"/>
            </a:endParaRPr>
          </a:p>
          <a:p>
            <a:pPr>
              <a:spcBef>
                <a:spcPts val="300"/>
              </a:spcBef>
            </a:pPr>
            <a:endParaRPr lang="en-GB" sz="2000" b="1">
              <a:cs typeface="Arial" panose="020B0604020202020204"/>
            </a:endParaRPr>
          </a:p>
          <a:p>
            <a:pPr>
              <a:spcBef>
                <a:spcPts val="300"/>
              </a:spcBef>
            </a:pPr>
            <a:r>
              <a:rPr lang="en-GB" sz="2000" b="1">
                <a:cs typeface="Arial" panose="020B0604020202020204"/>
              </a:rPr>
              <a:t>Standards were prescriptive – “make things this way”</a:t>
            </a:r>
          </a:p>
          <a:p>
            <a:pPr>
              <a:spcBef>
                <a:spcPts val="300"/>
              </a:spcBef>
            </a:pPr>
            <a:endParaRPr lang="en-GB" sz="2000" b="1">
              <a:cs typeface="Arial" panose="020B0604020202020204"/>
            </a:endParaRPr>
          </a:p>
          <a:p>
            <a:pPr>
              <a:spcBef>
                <a:spcPts val="300"/>
              </a:spcBef>
            </a:pPr>
            <a:r>
              <a:rPr lang="en-GB" sz="2000" b="1">
                <a:cs typeface="Arial" panose="020B0604020202020204"/>
              </a:rPr>
              <a:t>Now, manufacturers can make things how they wish but must report the characteristics within a common framework that:</a:t>
            </a:r>
          </a:p>
          <a:p>
            <a:pPr>
              <a:spcBef>
                <a:spcPts val="300"/>
              </a:spcBef>
            </a:pPr>
            <a:endParaRPr lang="en-GB" sz="2000" b="1">
              <a:cs typeface="Arial" panose="020B0604020202020204"/>
            </a:endParaRPr>
          </a:p>
          <a:p>
            <a:pPr marL="342900" indent="-342900">
              <a:spcBef>
                <a:spcPts val="300"/>
              </a:spcBef>
              <a:buFont typeface="Wingdings" pitchFamily="2" charset="2"/>
              <a:buChar char="§"/>
            </a:pPr>
            <a:r>
              <a:rPr lang="en-GB" sz="2000" b="1">
                <a:cs typeface="Arial" panose="020B0604020202020204"/>
              </a:rPr>
              <a:t>Facilitates fair comparison</a:t>
            </a:r>
          </a:p>
          <a:p>
            <a:pPr marL="342900" indent="-342900">
              <a:spcBef>
                <a:spcPts val="300"/>
              </a:spcBef>
              <a:buFont typeface="Wingdings" pitchFamily="2" charset="2"/>
              <a:buChar char="§"/>
            </a:pPr>
            <a:r>
              <a:rPr lang="en-GB" sz="2000" b="1">
                <a:cs typeface="Arial" panose="020B0604020202020204"/>
              </a:rPr>
              <a:t>Facilitates informed choice</a:t>
            </a:r>
          </a:p>
          <a:p>
            <a:pPr marL="342900" indent="-342900">
              <a:spcBef>
                <a:spcPts val="300"/>
              </a:spcBef>
              <a:buFont typeface="Wingdings" pitchFamily="2" charset="2"/>
              <a:buChar char="§"/>
            </a:pPr>
            <a:r>
              <a:rPr lang="en-GB" sz="2000" b="1">
                <a:cs typeface="Arial" panose="020B0604020202020204"/>
              </a:rPr>
              <a:t>Maintains commercial imperative</a:t>
            </a:r>
            <a:endParaRPr lang="en-GB">
              <a:cs typeface="Arial" panose="020B0604020202020204"/>
            </a:endParaRPr>
          </a:p>
        </p:txBody>
      </p:sp>
      <p:pic>
        <p:nvPicPr>
          <p:cNvPr id="52" name="Picture 51">
            <a:extLst>
              <a:ext uri="{FF2B5EF4-FFF2-40B4-BE49-F238E27FC236}">
                <a16:creationId xmlns:a16="http://schemas.microsoft.com/office/drawing/2014/main" id="{81B15D10-03D7-0844-9C1E-BA86651D464B}"/>
              </a:ext>
            </a:extLst>
          </p:cNvPr>
          <p:cNvPicPr>
            <a:picLocks noChangeAspect="1"/>
          </p:cNvPicPr>
          <p:nvPr/>
        </p:nvPicPr>
        <p:blipFill>
          <a:blip r:embed="rId2"/>
          <a:srcRect/>
          <a:stretch/>
        </p:blipFill>
        <p:spPr>
          <a:xfrm>
            <a:off x="7716778" y="2184662"/>
            <a:ext cx="3482363" cy="1748145"/>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A32A6851-56F6-1A44-949C-60B9BB1D58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spTree>
    <p:extLst>
      <p:ext uri="{BB962C8B-B14F-4D97-AF65-F5344CB8AC3E}">
        <p14:creationId xmlns:p14="http://schemas.microsoft.com/office/powerpoint/2010/main" val="403269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19">
            <a:extLst>
              <a:ext uri="{FF2B5EF4-FFF2-40B4-BE49-F238E27FC236}">
                <a16:creationId xmlns:a16="http://schemas.microsoft.com/office/drawing/2014/main" id="{8F8FAE8F-EC11-4BAC-80D7-1C6BFA9127F3}"/>
              </a:ext>
            </a:extLst>
          </p:cNvPr>
          <p:cNvSpPr/>
          <p:nvPr/>
        </p:nvSpPr>
        <p:spPr>
          <a:xfrm>
            <a:off x="0" y="0"/>
            <a:ext cx="12202885" cy="608545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b="1"/>
          </a:p>
        </p:txBody>
      </p:sp>
      <p:sp>
        <p:nvSpPr>
          <p:cNvPr id="2" name="Slide Number Placeholder 1">
            <a:extLst>
              <a:ext uri="{FF2B5EF4-FFF2-40B4-BE49-F238E27FC236}">
                <a16:creationId xmlns:a16="http://schemas.microsoft.com/office/drawing/2014/main" id="{E425A133-3ABE-E947-92F8-AEA61D0F2B14}"/>
              </a:ext>
            </a:extLst>
          </p:cNvPr>
          <p:cNvSpPr>
            <a:spLocks noGrp="1"/>
          </p:cNvSpPr>
          <p:nvPr>
            <p:ph type="sldNum" sz="quarter" idx="33"/>
          </p:nvPr>
        </p:nvSpPr>
        <p:spPr/>
        <p:txBody>
          <a:bodyPr/>
          <a:lstStyle/>
          <a:p>
            <a:fld id="{FCEB0F34-BB6E-E94A-9CCE-E54518D97C46}" type="slidenum">
              <a:rPr lang="en-US" smtClean="0"/>
              <a:pPr/>
              <a:t>25</a:t>
            </a:fld>
            <a:r>
              <a:rPr lang="en-US"/>
              <a:t> </a:t>
            </a:r>
            <a:endParaRPr lang="en-US" b="0"/>
          </a:p>
        </p:txBody>
      </p:sp>
      <p:sp>
        <p:nvSpPr>
          <p:cNvPr id="3" name="Title 2">
            <a:extLst>
              <a:ext uri="{FF2B5EF4-FFF2-40B4-BE49-F238E27FC236}">
                <a16:creationId xmlns:a16="http://schemas.microsoft.com/office/drawing/2014/main" id="{2B62FD60-2332-5B47-80D1-8DCA33EA8C22}"/>
              </a:ext>
            </a:extLst>
          </p:cNvPr>
          <p:cNvSpPr>
            <a:spLocks noGrp="1"/>
          </p:cNvSpPr>
          <p:nvPr>
            <p:ph type="title"/>
          </p:nvPr>
        </p:nvSpPr>
        <p:spPr>
          <a:xfrm flipH="1">
            <a:off x="319578" y="303505"/>
            <a:ext cx="11464417" cy="346249"/>
          </a:xfrm>
        </p:spPr>
        <p:txBody>
          <a:bodyPr/>
          <a:lstStyle/>
          <a:p>
            <a:r>
              <a:rPr lang="en-GB"/>
              <a:t>The answer why we like this is volume</a:t>
            </a:r>
            <a:endParaRPr lang="en-US"/>
          </a:p>
        </p:txBody>
      </p:sp>
      <p:sp>
        <p:nvSpPr>
          <p:cNvPr id="50" name="Rechteck 3">
            <a:extLst>
              <a:ext uri="{FF2B5EF4-FFF2-40B4-BE49-F238E27FC236}">
                <a16:creationId xmlns:a16="http://schemas.microsoft.com/office/drawing/2014/main" id="{AE7DDE0D-1078-E44F-A2F8-42519069B082}"/>
              </a:ext>
            </a:extLst>
          </p:cNvPr>
          <p:cNvSpPr/>
          <p:nvPr/>
        </p:nvSpPr>
        <p:spPr>
          <a:xfrm>
            <a:off x="319579" y="920740"/>
            <a:ext cx="6844702" cy="4637167"/>
          </a:xfrm>
          <a:prstGeom prst="rect">
            <a:avLst/>
          </a:prstGeom>
        </p:spPr>
        <p:txBody>
          <a:bodyPr wrap="square" anchor="t">
            <a:spAutoFit/>
          </a:bodyPr>
          <a:lstStyle/>
          <a:p>
            <a:pPr>
              <a:spcBef>
                <a:spcPts val="300"/>
              </a:spcBef>
            </a:pPr>
            <a:endParaRPr lang="en-GB" sz="2000" b="1">
              <a:cs typeface="Arial" panose="020B0604020202020204"/>
            </a:endParaRPr>
          </a:p>
          <a:p>
            <a:pPr>
              <a:spcBef>
                <a:spcPts val="300"/>
              </a:spcBef>
            </a:pPr>
            <a:r>
              <a:rPr lang="en-GB" sz="2000" b="1">
                <a:cs typeface="Arial" panose="020B0604020202020204"/>
              </a:rPr>
              <a:t>But not just Fire…</a:t>
            </a:r>
          </a:p>
          <a:p>
            <a:pPr marL="342900" indent="-342900">
              <a:spcBef>
                <a:spcPts val="300"/>
              </a:spcBef>
              <a:buFont typeface="Wingdings" pitchFamily="2" charset="2"/>
              <a:buChar char="§"/>
            </a:pPr>
            <a:r>
              <a:rPr lang="en-GB" sz="2000" b="1">
                <a:cs typeface="Arial" panose="020B0604020202020204"/>
              </a:rPr>
              <a:t>Security</a:t>
            </a:r>
          </a:p>
          <a:p>
            <a:pPr marL="342900" indent="-342900">
              <a:spcBef>
                <a:spcPts val="300"/>
              </a:spcBef>
              <a:buFont typeface="Wingdings" pitchFamily="2" charset="2"/>
              <a:buChar char="§"/>
            </a:pPr>
            <a:r>
              <a:rPr lang="en-GB" sz="2000" b="1">
                <a:cs typeface="Arial" panose="020B0604020202020204"/>
              </a:rPr>
              <a:t>Acoustics</a:t>
            </a:r>
          </a:p>
          <a:p>
            <a:pPr marL="342900" indent="-342900">
              <a:spcBef>
                <a:spcPts val="300"/>
              </a:spcBef>
              <a:buFont typeface="Wingdings" pitchFamily="2" charset="2"/>
              <a:buChar char="§"/>
            </a:pPr>
            <a:r>
              <a:rPr lang="en-GB" sz="2000" b="1">
                <a:cs typeface="Arial" panose="020B0604020202020204"/>
              </a:rPr>
              <a:t>Pressure</a:t>
            </a:r>
          </a:p>
          <a:p>
            <a:pPr marL="342900" indent="-342900">
              <a:spcBef>
                <a:spcPts val="300"/>
              </a:spcBef>
              <a:buFont typeface="Wingdings" pitchFamily="2" charset="2"/>
              <a:buChar char="§"/>
            </a:pPr>
            <a:r>
              <a:rPr lang="en-GB" sz="2000" b="1">
                <a:cs typeface="Arial" panose="020B0604020202020204"/>
              </a:rPr>
              <a:t>Open and closing</a:t>
            </a:r>
          </a:p>
          <a:p>
            <a:pPr marL="342900" indent="-342900">
              <a:spcBef>
                <a:spcPts val="300"/>
              </a:spcBef>
              <a:buFont typeface="Wingdings" pitchFamily="2" charset="2"/>
              <a:buChar char="§"/>
            </a:pPr>
            <a:endParaRPr lang="en-GB" sz="2000" b="1">
              <a:cs typeface="Arial" panose="020B0604020202020204"/>
            </a:endParaRPr>
          </a:p>
          <a:p>
            <a:pPr>
              <a:spcBef>
                <a:spcPts val="688"/>
              </a:spcBef>
              <a:spcAft>
                <a:spcPts val="688"/>
              </a:spcAft>
            </a:pPr>
            <a:r>
              <a:rPr lang="en-GB" sz="2000" b="1"/>
              <a:t>All of these tests and reports are recognised across all 28 states</a:t>
            </a:r>
          </a:p>
          <a:p>
            <a:pPr>
              <a:spcBef>
                <a:spcPts val="688"/>
              </a:spcBef>
              <a:spcAft>
                <a:spcPts val="688"/>
              </a:spcAft>
            </a:pPr>
            <a:r>
              <a:rPr lang="en-GB" sz="3200" b="1"/>
              <a:t>Volume = efficiency = low costs</a:t>
            </a:r>
            <a:endParaRPr lang="en-GB" sz="2000" b="1"/>
          </a:p>
          <a:p>
            <a:pPr marL="342900" indent="-342900">
              <a:spcBef>
                <a:spcPts val="300"/>
              </a:spcBef>
              <a:buFont typeface="Wingdings" pitchFamily="2" charset="2"/>
              <a:buChar char="§"/>
            </a:pPr>
            <a:endParaRPr lang="en-GB" sz="2000" b="1">
              <a:cs typeface="Arial" panose="020B0604020202020204"/>
            </a:endParaRPr>
          </a:p>
          <a:p>
            <a:pPr marL="342900" indent="-342900">
              <a:spcBef>
                <a:spcPts val="300"/>
              </a:spcBef>
              <a:buFont typeface="Arial" panose="020B0604020202020204" pitchFamily="34" charset="0"/>
              <a:buChar char="•"/>
            </a:pPr>
            <a:endParaRPr lang="en-GB" sz="2000" b="1">
              <a:cs typeface="Arial" panose="020B0604020202020204"/>
            </a:endParaRPr>
          </a:p>
        </p:txBody>
      </p:sp>
      <p:pic>
        <p:nvPicPr>
          <p:cNvPr id="52" name="Picture 51">
            <a:extLst>
              <a:ext uri="{FF2B5EF4-FFF2-40B4-BE49-F238E27FC236}">
                <a16:creationId xmlns:a16="http://schemas.microsoft.com/office/drawing/2014/main" id="{81B15D10-03D7-0844-9C1E-BA86651D464B}"/>
              </a:ext>
            </a:extLst>
          </p:cNvPr>
          <p:cNvPicPr>
            <a:picLocks noChangeAspect="1"/>
          </p:cNvPicPr>
          <p:nvPr/>
        </p:nvPicPr>
        <p:blipFill>
          <a:blip r:embed="rId2"/>
          <a:srcRect/>
          <a:stretch/>
        </p:blipFill>
        <p:spPr>
          <a:xfrm>
            <a:off x="7716778" y="2184662"/>
            <a:ext cx="3482363" cy="1748145"/>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A32A6851-56F6-1A44-949C-60B9BB1D58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sp>
        <p:nvSpPr>
          <p:cNvPr id="4" name="Rectangle 3">
            <a:extLst>
              <a:ext uri="{FF2B5EF4-FFF2-40B4-BE49-F238E27FC236}">
                <a16:creationId xmlns:a16="http://schemas.microsoft.com/office/drawing/2014/main" id="{17A87372-8120-4C4B-977A-CD9AFF125C20}"/>
              </a:ext>
            </a:extLst>
          </p:cNvPr>
          <p:cNvSpPr/>
          <p:nvPr/>
        </p:nvSpPr>
        <p:spPr>
          <a:xfrm>
            <a:off x="233446" y="5295063"/>
            <a:ext cx="7249886" cy="461665"/>
          </a:xfrm>
          <a:prstGeom prst="rect">
            <a:avLst/>
          </a:prstGeom>
        </p:spPr>
        <p:txBody>
          <a:bodyPr wrap="square">
            <a:spAutoFit/>
          </a:bodyPr>
          <a:lstStyle/>
          <a:p>
            <a:r>
              <a:rPr lang="en-GB"/>
              <a:t>Let’s follow the CE Mark Trail and then Compare…</a:t>
            </a:r>
          </a:p>
        </p:txBody>
      </p:sp>
    </p:spTree>
    <p:extLst>
      <p:ext uri="{BB962C8B-B14F-4D97-AF65-F5344CB8AC3E}">
        <p14:creationId xmlns:p14="http://schemas.microsoft.com/office/powerpoint/2010/main" val="227983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19">
            <a:extLst>
              <a:ext uri="{FF2B5EF4-FFF2-40B4-BE49-F238E27FC236}">
                <a16:creationId xmlns:a16="http://schemas.microsoft.com/office/drawing/2014/main" id="{8DFF3816-E6CA-4248-8133-F55157E984A4}"/>
              </a:ext>
            </a:extLst>
          </p:cNvPr>
          <p:cNvSpPr/>
          <p:nvPr/>
        </p:nvSpPr>
        <p:spPr>
          <a:xfrm>
            <a:off x="0" y="0"/>
            <a:ext cx="12202885" cy="608545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Slide Number Placeholder 1">
            <a:extLst>
              <a:ext uri="{FF2B5EF4-FFF2-40B4-BE49-F238E27FC236}">
                <a16:creationId xmlns:a16="http://schemas.microsoft.com/office/drawing/2014/main" id="{8D3AF1C7-8D26-FA45-B337-B826ACC3CF80}"/>
              </a:ext>
            </a:extLst>
          </p:cNvPr>
          <p:cNvSpPr>
            <a:spLocks noGrp="1"/>
          </p:cNvSpPr>
          <p:nvPr>
            <p:ph type="sldNum" sz="quarter" idx="33"/>
          </p:nvPr>
        </p:nvSpPr>
        <p:spPr/>
        <p:txBody>
          <a:bodyPr/>
          <a:lstStyle/>
          <a:p>
            <a:fld id="{FCEB0F34-BB6E-E94A-9CCE-E54518D97C46}" type="slidenum">
              <a:rPr lang="en-US" smtClean="0"/>
              <a:pPr/>
              <a:t>26</a:t>
            </a:fld>
            <a:r>
              <a:rPr lang="en-US"/>
              <a:t> </a:t>
            </a:r>
            <a:endParaRPr lang="en-US" b="0"/>
          </a:p>
        </p:txBody>
      </p:sp>
      <p:sp>
        <p:nvSpPr>
          <p:cNvPr id="3" name="Title 2">
            <a:extLst>
              <a:ext uri="{FF2B5EF4-FFF2-40B4-BE49-F238E27FC236}">
                <a16:creationId xmlns:a16="http://schemas.microsoft.com/office/drawing/2014/main" id="{DB009EB0-2ACE-B942-8781-4CC567A83FA8}"/>
              </a:ext>
            </a:extLst>
          </p:cNvPr>
          <p:cNvSpPr>
            <a:spLocks noGrp="1"/>
          </p:cNvSpPr>
          <p:nvPr>
            <p:ph type="title"/>
          </p:nvPr>
        </p:nvSpPr>
        <p:spPr>
          <a:xfrm flipH="1">
            <a:off x="319578" y="303505"/>
            <a:ext cx="11464417" cy="346249"/>
          </a:xfrm>
        </p:spPr>
        <p:txBody>
          <a:bodyPr/>
          <a:lstStyle/>
          <a:p>
            <a:r>
              <a:rPr lang="en-US"/>
              <a:t>CE</a:t>
            </a:r>
          </a:p>
        </p:txBody>
      </p:sp>
      <p:pic>
        <p:nvPicPr>
          <p:cNvPr id="6" name="Picture 5">
            <a:extLst>
              <a:ext uri="{FF2B5EF4-FFF2-40B4-BE49-F238E27FC236}">
                <a16:creationId xmlns:a16="http://schemas.microsoft.com/office/drawing/2014/main" id="{F7CD9979-9470-E849-A25A-E824C8B063CA}"/>
              </a:ext>
            </a:extLst>
          </p:cNvPr>
          <p:cNvPicPr>
            <a:picLocks noChangeAspect="1"/>
          </p:cNvPicPr>
          <p:nvPr/>
        </p:nvPicPr>
        <p:blipFill>
          <a:blip r:embed="rId2"/>
          <a:srcRect/>
          <a:stretch/>
        </p:blipFill>
        <p:spPr>
          <a:xfrm>
            <a:off x="538619" y="303505"/>
            <a:ext cx="9652348" cy="5791408"/>
          </a:xfrm>
          <a:prstGeom prst="rect">
            <a:avLst/>
          </a:prstGeom>
        </p:spPr>
      </p:pic>
      <p:sp>
        <p:nvSpPr>
          <p:cNvPr id="7" name="TextBox 6">
            <a:extLst>
              <a:ext uri="{FF2B5EF4-FFF2-40B4-BE49-F238E27FC236}">
                <a16:creationId xmlns:a16="http://schemas.microsoft.com/office/drawing/2014/main" id="{6A4A6A77-7C93-0944-90A9-FD9FF7E0287D}"/>
              </a:ext>
            </a:extLst>
          </p:cNvPr>
          <p:cNvSpPr txBox="1"/>
          <p:nvPr/>
        </p:nvSpPr>
        <p:spPr>
          <a:xfrm>
            <a:off x="9770301" y="3429000"/>
            <a:ext cx="1685795" cy="923330"/>
          </a:xfrm>
          <a:prstGeom prst="rect">
            <a:avLst/>
          </a:prstGeom>
          <a:noFill/>
        </p:spPr>
        <p:txBody>
          <a:bodyPr wrap="square" rtlCol="0">
            <a:spAutoFit/>
          </a:bodyPr>
          <a:lstStyle/>
          <a:p>
            <a:r>
              <a:rPr lang="en-GB" sz="5400"/>
              <a:t>NO!</a:t>
            </a:r>
          </a:p>
        </p:txBody>
      </p:sp>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6D5F74D0-484F-BD45-B142-99133E80E8C9}"/>
                  </a:ext>
                </a:extLst>
              </p14:cNvPr>
              <p14:cNvContentPartPr/>
              <p14:nvPr/>
            </p14:nvContentPartPr>
            <p14:xfrm>
              <a:off x="2353354" y="5321426"/>
              <a:ext cx="5888160" cy="323640"/>
            </p14:xfrm>
          </p:contentPart>
        </mc:Choice>
        <mc:Fallback xmlns="">
          <p:pic>
            <p:nvPicPr>
              <p:cNvPr id="12" name="Ink 11">
                <a:extLst>
                  <a:ext uri="{FF2B5EF4-FFF2-40B4-BE49-F238E27FC236}">
                    <a16:creationId xmlns:a16="http://schemas.microsoft.com/office/drawing/2014/main" id="{6D5F74D0-484F-BD45-B142-99133E80E8C9}"/>
                  </a:ext>
                </a:extLst>
              </p:cNvPr>
              <p:cNvPicPr/>
              <p:nvPr/>
            </p:nvPicPr>
            <p:blipFill>
              <a:blip r:embed="rId4"/>
              <a:stretch>
                <a:fillRect/>
              </a:stretch>
            </p:blipFill>
            <p:spPr>
              <a:xfrm>
                <a:off x="2299354" y="5213426"/>
                <a:ext cx="5995800" cy="539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5BB52597-A95B-764D-8E86-ABEF8639D7D9}"/>
                  </a:ext>
                </a:extLst>
              </p14:cNvPr>
              <p14:cNvContentPartPr/>
              <p14:nvPr/>
            </p14:nvContentPartPr>
            <p14:xfrm>
              <a:off x="3070114" y="5008586"/>
              <a:ext cx="5015160" cy="1093680"/>
            </p14:xfrm>
          </p:contentPart>
        </mc:Choice>
        <mc:Fallback xmlns="">
          <p:pic>
            <p:nvPicPr>
              <p:cNvPr id="13" name="Ink 12">
                <a:extLst>
                  <a:ext uri="{FF2B5EF4-FFF2-40B4-BE49-F238E27FC236}">
                    <a16:creationId xmlns:a16="http://schemas.microsoft.com/office/drawing/2014/main" id="{5BB52597-A95B-764D-8E86-ABEF8639D7D9}"/>
                  </a:ext>
                </a:extLst>
              </p:cNvPr>
              <p:cNvPicPr/>
              <p:nvPr/>
            </p:nvPicPr>
            <p:blipFill>
              <a:blip r:embed="rId6"/>
              <a:stretch>
                <a:fillRect/>
              </a:stretch>
            </p:blipFill>
            <p:spPr>
              <a:xfrm>
                <a:off x="3016114" y="4900586"/>
                <a:ext cx="5122800" cy="1309320"/>
              </a:xfrm>
              <a:prstGeom prst="rect">
                <a:avLst/>
              </a:prstGeom>
            </p:spPr>
          </p:pic>
        </mc:Fallback>
      </mc:AlternateContent>
      <p:pic>
        <p:nvPicPr>
          <p:cNvPr id="8" name="Picture 7">
            <a:extLst>
              <a:ext uri="{FF2B5EF4-FFF2-40B4-BE49-F238E27FC236}">
                <a16:creationId xmlns:a16="http://schemas.microsoft.com/office/drawing/2014/main" id="{256C9CBA-E662-2F40-A6D7-DEDBA35AF2A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spTree>
    <p:extLst>
      <p:ext uri="{BB962C8B-B14F-4D97-AF65-F5344CB8AC3E}">
        <p14:creationId xmlns:p14="http://schemas.microsoft.com/office/powerpoint/2010/main" val="317690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19">
            <a:extLst>
              <a:ext uri="{FF2B5EF4-FFF2-40B4-BE49-F238E27FC236}">
                <a16:creationId xmlns:a16="http://schemas.microsoft.com/office/drawing/2014/main" id="{D407A328-C3B4-46D4-9369-DBD3A1B7CB8A}"/>
              </a:ext>
            </a:extLst>
          </p:cNvPr>
          <p:cNvSpPr/>
          <p:nvPr/>
        </p:nvSpPr>
        <p:spPr>
          <a:xfrm>
            <a:off x="0" y="0"/>
            <a:ext cx="12202885" cy="608545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Slide Number Placeholder 1">
            <a:extLst>
              <a:ext uri="{FF2B5EF4-FFF2-40B4-BE49-F238E27FC236}">
                <a16:creationId xmlns:a16="http://schemas.microsoft.com/office/drawing/2014/main" id="{8D3AF1C7-8D26-FA45-B337-B826ACC3CF80}"/>
              </a:ext>
            </a:extLst>
          </p:cNvPr>
          <p:cNvSpPr>
            <a:spLocks noGrp="1"/>
          </p:cNvSpPr>
          <p:nvPr>
            <p:ph type="sldNum" sz="quarter" idx="33"/>
          </p:nvPr>
        </p:nvSpPr>
        <p:spPr/>
        <p:txBody>
          <a:bodyPr/>
          <a:lstStyle/>
          <a:p>
            <a:fld id="{FCEB0F34-BB6E-E94A-9CCE-E54518D97C46}" type="slidenum">
              <a:rPr lang="en-US" smtClean="0"/>
              <a:pPr/>
              <a:t>27</a:t>
            </a:fld>
            <a:r>
              <a:rPr lang="en-US"/>
              <a:t> </a:t>
            </a:r>
            <a:endParaRPr lang="en-US" b="0"/>
          </a:p>
        </p:txBody>
      </p:sp>
      <p:sp>
        <p:nvSpPr>
          <p:cNvPr id="3" name="Title 2">
            <a:extLst>
              <a:ext uri="{FF2B5EF4-FFF2-40B4-BE49-F238E27FC236}">
                <a16:creationId xmlns:a16="http://schemas.microsoft.com/office/drawing/2014/main" id="{DB009EB0-2ACE-B942-8781-4CC567A83FA8}"/>
              </a:ext>
            </a:extLst>
          </p:cNvPr>
          <p:cNvSpPr>
            <a:spLocks noGrp="1"/>
          </p:cNvSpPr>
          <p:nvPr>
            <p:ph type="title"/>
          </p:nvPr>
        </p:nvSpPr>
        <p:spPr>
          <a:xfrm flipH="1">
            <a:off x="319578" y="303505"/>
            <a:ext cx="11464417" cy="346249"/>
          </a:xfrm>
        </p:spPr>
        <p:txBody>
          <a:bodyPr/>
          <a:lstStyle/>
          <a:p>
            <a:r>
              <a:rPr lang="en-US"/>
              <a:t>CE</a:t>
            </a:r>
          </a:p>
        </p:txBody>
      </p:sp>
      <p:pic>
        <p:nvPicPr>
          <p:cNvPr id="6" name="Picture 5">
            <a:extLst>
              <a:ext uri="{FF2B5EF4-FFF2-40B4-BE49-F238E27FC236}">
                <a16:creationId xmlns:a16="http://schemas.microsoft.com/office/drawing/2014/main" id="{F7CD9979-9470-E849-A25A-E824C8B063CA}"/>
              </a:ext>
            </a:extLst>
          </p:cNvPr>
          <p:cNvPicPr>
            <a:picLocks noChangeAspect="1"/>
          </p:cNvPicPr>
          <p:nvPr/>
        </p:nvPicPr>
        <p:blipFill>
          <a:blip r:embed="rId2"/>
          <a:srcRect/>
          <a:stretch/>
        </p:blipFill>
        <p:spPr>
          <a:xfrm>
            <a:off x="538620" y="303505"/>
            <a:ext cx="9652346" cy="5791408"/>
          </a:xfrm>
          <a:prstGeom prst="rect">
            <a:avLst/>
          </a:prstGeom>
        </p:spPr>
      </p:pic>
      <p:pic>
        <p:nvPicPr>
          <p:cNvPr id="5" name="Picture 4">
            <a:extLst>
              <a:ext uri="{FF2B5EF4-FFF2-40B4-BE49-F238E27FC236}">
                <a16:creationId xmlns:a16="http://schemas.microsoft.com/office/drawing/2014/main" id="{F88AD942-6082-4E4A-ADA9-29487BE3FB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spTree>
    <p:extLst>
      <p:ext uri="{BB962C8B-B14F-4D97-AF65-F5344CB8AC3E}">
        <p14:creationId xmlns:p14="http://schemas.microsoft.com/office/powerpoint/2010/main" val="185355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19">
            <a:extLst>
              <a:ext uri="{FF2B5EF4-FFF2-40B4-BE49-F238E27FC236}">
                <a16:creationId xmlns:a16="http://schemas.microsoft.com/office/drawing/2014/main" id="{7BB2B3CF-0E24-4915-BBB0-D24796B4945F}"/>
              </a:ext>
            </a:extLst>
          </p:cNvPr>
          <p:cNvSpPr/>
          <p:nvPr/>
        </p:nvSpPr>
        <p:spPr>
          <a:xfrm>
            <a:off x="0" y="0"/>
            <a:ext cx="12202885" cy="608545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Slide Number Placeholder 1">
            <a:extLst>
              <a:ext uri="{FF2B5EF4-FFF2-40B4-BE49-F238E27FC236}">
                <a16:creationId xmlns:a16="http://schemas.microsoft.com/office/drawing/2014/main" id="{0092C1A3-B876-814D-B78A-F6BDF088E251}"/>
              </a:ext>
            </a:extLst>
          </p:cNvPr>
          <p:cNvSpPr>
            <a:spLocks noGrp="1"/>
          </p:cNvSpPr>
          <p:nvPr>
            <p:ph type="sldNum" sz="quarter" idx="33"/>
          </p:nvPr>
        </p:nvSpPr>
        <p:spPr/>
        <p:txBody>
          <a:bodyPr/>
          <a:lstStyle/>
          <a:p>
            <a:fld id="{FCEB0F34-BB6E-E94A-9CCE-E54518D97C46}" type="slidenum">
              <a:rPr lang="en-US" smtClean="0"/>
              <a:pPr/>
              <a:t>28</a:t>
            </a:fld>
            <a:r>
              <a:rPr lang="en-US"/>
              <a:t> </a:t>
            </a:r>
            <a:endParaRPr lang="en-US" b="0"/>
          </a:p>
        </p:txBody>
      </p:sp>
      <p:sp>
        <p:nvSpPr>
          <p:cNvPr id="3" name="Title 2">
            <a:extLst>
              <a:ext uri="{FF2B5EF4-FFF2-40B4-BE49-F238E27FC236}">
                <a16:creationId xmlns:a16="http://schemas.microsoft.com/office/drawing/2014/main" id="{84BDA4B3-3C83-D644-AF30-F3A33F2FD3D8}"/>
              </a:ext>
            </a:extLst>
          </p:cNvPr>
          <p:cNvSpPr>
            <a:spLocks noGrp="1"/>
          </p:cNvSpPr>
          <p:nvPr>
            <p:ph type="title"/>
          </p:nvPr>
        </p:nvSpPr>
        <p:spPr>
          <a:xfrm flipH="1">
            <a:off x="319578" y="303505"/>
            <a:ext cx="11464417" cy="346249"/>
          </a:xfrm>
        </p:spPr>
        <p:txBody>
          <a:bodyPr/>
          <a:lstStyle/>
          <a:p>
            <a:r>
              <a:rPr lang="en-GB"/>
              <a:t>CE Marking Hinged Door Sets</a:t>
            </a:r>
            <a:endParaRPr lang="en-US"/>
          </a:p>
        </p:txBody>
      </p:sp>
      <p:pic>
        <p:nvPicPr>
          <p:cNvPr id="18" name="Picture 17" descr="A close up of a logo&#10;&#10;Description generated with very high confidence">
            <a:extLst>
              <a:ext uri="{FF2B5EF4-FFF2-40B4-BE49-F238E27FC236}">
                <a16:creationId xmlns:a16="http://schemas.microsoft.com/office/drawing/2014/main" id="{6C15CA73-DD2C-B843-B8FF-2579F0204F39}"/>
              </a:ext>
            </a:extLst>
          </p:cNvPr>
          <p:cNvPicPr>
            <a:picLocks noChangeAspect="1"/>
          </p:cNvPicPr>
          <p:nvPr/>
        </p:nvPicPr>
        <p:blipFill>
          <a:blip r:embed="rId2"/>
          <a:srcRect/>
          <a:stretch/>
        </p:blipFill>
        <p:spPr>
          <a:xfrm>
            <a:off x="538620" y="1076753"/>
            <a:ext cx="9652345" cy="5791407"/>
          </a:xfrm>
          <a:prstGeom prst="rect">
            <a:avLst/>
          </a:prstGeom>
        </p:spPr>
      </p:pic>
      <p:pic>
        <p:nvPicPr>
          <p:cNvPr id="5" name="Picture 4">
            <a:extLst>
              <a:ext uri="{FF2B5EF4-FFF2-40B4-BE49-F238E27FC236}">
                <a16:creationId xmlns:a16="http://schemas.microsoft.com/office/drawing/2014/main" id="{E9EAAE9B-925C-FC46-B126-08838C2922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spTree>
    <p:extLst>
      <p:ext uri="{BB962C8B-B14F-4D97-AF65-F5344CB8AC3E}">
        <p14:creationId xmlns:p14="http://schemas.microsoft.com/office/powerpoint/2010/main" val="173203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19">
            <a:extLst>
              <a:ext uri="{FF2B5EF4-FFF2-40B4-BE49-F238E27FC236}">
                <a16:creationId xmlns:a16="http://schemas.microsoft.com/office/drawing/2014/main" id="{27520A11-9602-B14F-A2E3-9F874E361496}"/>
              </a:ext>
            </a:extLst>
          </p:cNvPr>
          <p:cNvSpPr/>
          <p:nvPr/>
        </p:nvSpPr>
        <p:spPr>
          <a:xfrm>
            <a:off x="-1" y="0"/>
            <a:ext cx="7164281" cy="620949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Slide Number Placeholder 1">
            <a:extLst>
              <a:ext uri="{FF2B5EF4-FFF2-40B4-BE49-F238E27FC236}">
                <a16:creationId xmlns:a16="http://schemas.microsoft.com/office/drawing/2014/main" id="{59937492-D6EE-4D40-A4D0-E95A61B05A7B}"/>
              </a:ext>
            </a:extLst>
          </p:cNvPr>
          <p:cNvSpPr>
            <a:spLocks noGrp="1"/>
          </p:cNvSpPr>
          <p:nvPr>
            <p:ph type="sldNum" sz="quarter" idx="33"/>
          </p:nvPr>
        </p:nvSpPr>
        <p:spPr/>
        <p:txBody>
          <a:bodyPr/>
          <a:lstStyle/>
          <a:p>
            <a:fld id="{FCEB0F34-BB6E-E94A-9CCE-E54518D97C46}" type="slidenum">
              <a:rPr lang="en-US" smtClean="0"/>
              <a:pPr/>
              <a:t>29</a:t>
            </a:fld>
            <a:r>
              <a:rPr lang="en-US"/>
              <a:t> </a:t>
            </a:r>
            <a:endParaRPr lang="en-US" b="0"/>
          </a:p>
        </p:txBody>
      </p:sp>
      <p:sp>
        <p:nvSpPr>
          <p:cNvPr id="3" name="Title 2">
            <a:extLst>
              <a:ext uri="{FF2B5EF4-FFF2-40B4-BE49-F238E27FC236}">
                <a16:creationId xmlns:a16="http://schemas.microsoft.com/office/drawing/2014/main" id="{D3D19D54-82B1-6D45-9CBA-5C248AAA7961}"/>
              </a:ext>
            </a:extLst>
          </p:cNvPr>
          <p:cNvSpPr>
            <a:spLocks noGrp="1"/>
          </p:cNvSpPr>
          <p:nvPr>
            <p:ph type="title"/>
          </p:nvPr>
        </p:nvSpPr>
        <p:spPr>
          <a:xfrm flipH="1">
            <a:off x="319578" y="303505"/>
            <a:ext cx="11464417" cy="346249"/>
          </a:xfrm>
        </p:spPr>
        <p:txBody>
          <a:bodyPr/>
          <a:lstStyle/>
          <a:p>
            <a:r>
              <a:rPr lang="en-GB"/>
              <a:t>BS EN 14351-1</a:t>
            </a:r>
            <a:endParaRPr lang="en-US"/>
          </a:p>
        </p:txBody>
      </p:sp>
      <p:pic>
        <p:nvPicPr>
          <p:cNvPr id="8" name="Content Placeholder 7">
            <a:extLst>
              <a:ext uri="{FF2B5EF4-FFF2-40B4-BE49-F238E27FC236}">
                <a16:creationId xmlns:a16="http://schemas.microsoft.com/office/drawing/2014/main" id="{0ECE0EC7-F917-EB4D-9DE0-8478456B0995}"/>
              </a:ext>
            </a:extLst>
          </p:cNvPr>
          <p:cNvPicPr>
            <a:picLocks noGrp="1" noChangeAspect="1"/>
          </p:cNvPicPr>
          <p:nvPr>
            <p:ph sz="quarter" idx="34"/>
          </p:nvPr>
        </p:nvPicPr>
        <p:blipFill>
          <a:blip r:embed="rId2" cstate="screen">
            <a:extLst>
              <a:ext uri="{28A0092B-C50C-407E-A947-70E740481C1C}">
                <a14:useLocalDpi xmlns:a14="http://schemas.microsoft.com/office/drawing/2010/main"/>
              </a:ext>
            </a:extLst>
          </a:blip>
          <a:stretch>
            <a:fillRect/>
          </a:stretch>
        </p:blipFill>
        <p:spPr bwMode="gray">
          <a:xfrm>
            <a:off x="7711258" y="1377786"/>
            <a:ext cx="3833571" cy="3134289"/>
          </a:xfrm>
          <a:prstGeom prst="rect">
            <a:avLst/>
          </a:prstGeom>
        </p:spPr>
      </p:pic>
      <p:sp>
        <p:nvSpPr>
          <p:cNvPr id="9" name="Rechteck 3">
            <a:extLst>
              <a:ext uri="{FF2B5EF4-FFF2-40B4-BE49-F238E27FC236}">
                <a16:creationId xmlns:a16="http://schemas.microsoft.com/office/drawing/2014/main" id="{AA3FD40F-120D-144F-ABB2-D37C89E7AEE9}"/>
              </a:ext>
            </a:extLst>
          </p:cNvPr>
          <p:cNvSpPr/>
          <p:nvPr/>
        </p:nvSpPr>
        <p:spPr>
          <a:xfrm>
            <a:off x="319579" y="920740"/>
            <a:ext cx="6844702" cy="3975447"/>
          </a:xfrm>
          <a:prstGeom prst="rect">
            <a:avLst/>
          </a:prstGeom>
        </p:spPr>
        <p:txBody>
          <a:bodyPr wrap="square" anchor="t">
            <a:spAutoFit/>
          </a:bodyPr>
          <a:lstStyle/>
          <a:p>
            <a:pPr>
              <a:spcBef>
                <a:spcPts val="688"/>
              </a:spcBef>
              <a:spcAft>
                <a:spcPts val="688"/>
              </a:spcAft>
            </a:pPr>
            <a:r>
              <a:rPr lang="en-GB" b="1"/>
              <a:t>What do you expect from an external door?</a:t>
            </a:r>
            <a:endParaRPr lang="en-GB" b="1">
              <a:cs typeface="Arial"/>
            </a:endParaRPr>
          </a:p>
          <a:p>
            <a:pPr>
              <a:spcBef>
                <a:spcPts val="300"/>
              </a:spcBef>
            </a:pPr>
            <a:r>
              <a:rPr lang="en-GB" sz="2000" b="1"/>
              <a:t>Answer: Keep the outside out and tell you, the user, how it performs.</a:t>
            </a:r>
            <a:endParaRPr lang="en-GB" sz="2000" b="1">
              <a:cs typeface="Arial" panose="020B0604020202020204"/>
            </a:endParaRPr>
          </a:p>
          <a:p>
            <a:pPr>
              <a:spcBef>
                <a:spcPts val="300"/>
              </a:spcBef>
            </a:pPr>
            <a:endParaRPr lang="en-GB" sz="2000" b="1">
              <a:cs typeface="Arial" panose="020B0604020202020204"/>
            </a:endParaRPr>
          </a:p>
          <a:p>
            <a:pPr>
              <a:spcBef>
                <a:spcPts val="300"/>
              </a:spcBef>
            </a:pPr>
            <a:endParaRPr lang="en-GB" sz="2000" b="1">
              <a:cs typeface="Arial" panose="020B0604020202020204"/>
            </a:endParaRPr>
          </a:p>
          <a:p>
            <a:pPr>
              <a:spcBef>
                <a:spcPts val="300"/>
              </a:spcBef>
            </a:pPr>
            <a:r>
              <a:rPr lang="en-GB" sz="2000" b="1">
                <a:cs typeface="Arial" panose="020B0604020202020204"/>
              </a:rPr>
              <a:t>Essential Characteristics that must be reported:</a:t>
            </a:r>
          </a:p>
          <a:p>
            <a:pPr>
              <a:spcBef>
                <a:spcPts val="300"/>
              </a:spcBef>
            </a:pPr>
            <a:endParaRPr lang="en-GB" sz="2000" b="1">
              <a:cs typeface="Arial" panose="020B0604020202020204"/>
            </a:endParaRPr>
          </a:p>
          <a:p>
            <a:pPr marL="342900" indent="-342900">
              <a:spcBef>
                <a:spcPts val="300"/>
              </a:spcBef>
              <a:buFont typeface="Wingdings" pitchFamily="2" charset="2"/>
              <a:buChar char="§"/>
            </a:pPr>
            <a:r>
              <a:rPr lang="en-GB" sz="2000" b="1">
                <a:cs typeface="Arial" panose="020B0604020202020204"/>
              </a:rPr>
              <a:t>Resistance to wind load 	BS EN 12211:2016</a:t>
            </a:r>
          </a:p>
          <a:p>
            <a:pPr marL="342900" indent="-342900">
              <a:spcBef>
                <a:spcPts val="300"/>
              </a:spcBef>
              <a:buFont typeface="Wingdings" pitchFamily="2" charset="2"/>
              <a:buChar char="§"/>
            </a:pPr>
            <a:r>
              <a:rPr lang="en-GB" sz="2000" b="1">
                <a:cs typeface="Arial" panose="020B0604020202020204"/>
              </a:rPr>
              <a:t>Thermal Transmittance 	BS EN ISO 10077-1</a:t>
            </a:r>
          </a:p>
          <a:p>
            <a:pPr marL="342900" indent="-342900">
              <a:spcBef>
                <a:spcPts val="300"/>
              </a:spcBef>
              <a:buFont typeface="Wingdings" pitchFamily="2" charset="2"/>
              <a:buChar char="§"/>
            </a:pPr>
            <a:r>
              <a:rPr lang="en-GB" sz="2000" b="1">
                <a:cs typeface="Arial" panose="020B0604020202020204"/>
              </a:rPr>
              <a:t>Air Permeability			BS EN 12207</a:t>
            </a:r>
          </a:p>
          <a:p>
            <a:pPr marL="342900" indent="-342900">
              <a:spcBef>
                <a:spcPts val="300"/>
              </a:spcBef>
              <a:buFont typeface="Wingdings" pitchFamily="2" charset="2"/>
              <a:buChar char="§"/>
            </a:pPr>
            <a:r>
              <a:rPr lang="en-GB" sz="2000" b="1">
                <a:cs typeface="Arial" panose="020B0604020202020204"/>
              </a:rPr>
              <a:t>Water tightness			BS EN 12208</a:t>
            </a:r>
            <a:endParaRPr lang="en-GB">
              <a:cs typeface="Arial" panose="020B0604020202020204"/>
            </a:endParaRPr>
          </a:p>
        </p:txBody>
      </p:sp>
      <p:pic>
        <p:nvPicPr>
          <p:cNvPr id="6" name="Picture 5">
            <a:extLst>
              <a:ext uri="{FF2B5EF4-FFF2-40B4-BE49-F238E27FC236}">
                <a16:creationId xmlns:a16="http://schemas.microsoft.com/office/drawing/2014/main" id="{ED4F4F16-BC23-A74B-8B58-D0DEC5CDEA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spTree>
    <p:extLst>
      <p:ext uri="{BB962C8B-B14F-4D97-AF65-F5344CB8AC3E}">
        <p14:creationId xmlns:p14="http://schemas.microsoft.com/office/powerpoint/2010/main" val="4145232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el 1"/>
          <p:cNvSpPr>
            <a:spLocks noGrp="1"/>
          </p:cNvSpPr>
          <p:nvPr>
            <p:ph type="title"/>
          </p:nvPr>
        </p:nvSpPr>
        <p:spPr>
          <a:xfrm>
            <a:off x="319578" y="303505"/>
            <a:ext cx="11464417" cy="678647"/>
          </a:xfrm>
        </p:spPr>
        <p:txBody>
          <a:bodyPr/>
          <a:lstStyle/>
          <a:p>
            <a:pPr algn="ctr"/>
            <a:r>
              <a:rPr lang="en-GB" sz="2400"/>
              <a:t>BECOMING</a:t>
            </a:r>
            <a:r>
              <a:rPr sz="2400"/>
              <a:t> ONE OF </a:t>
            </a:r>
            <a:r>
              <a:rPr lang="en-GB" sz="2400"/>
              <a:t>THE MARKET LEADERS </a:t>
            </a:r>
            <a:r>
              <a:rPr sz="2400"/>
              <a:t>IN EUROPE</a:t>
            </a:r>
            <a:br>
              <a:rPr/>
            </a:br>
            <a:endParaRPr lang="de-DE"/>
          </a:p>
        </p:txBody>
      </p:sp>
    </p:spTree>
    <p:extLst>
      <p:ext uri="{BB962C8B-B14F-4D97-AF65-F5344CB8AC3E}">
        <p14:creationId xmlns:p14="http://schemas.microsoft.com/office/powerpoint/2010/main" val="327662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9">
            <a:extLst>
              <a:ext uri="{FF2B5EF4-FFF2-40B4-BE49-F238E27FC236}">
                <a16:creationId xmlns:a16="http://schemas.microsoft.com/office/drawing/2014/main" id="{F2718FA5-BC5E-B547-ACCA-E4C0B1F0A0B2}"/>
              </a:ext>
            </a:extLst>
          </p:cNvPr>
          <p:cNvSpPr/>
          <p:nvPr/>
        </p:nvSpPr>
        <p:spPr>
          <a:xfrm>
            <a:off x="-1" y="0"/>
            <a:ext cx="7164281"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Slide Number Placeholder 1">
            <a:extLst>
              <a:ext uri="{FF2B5EF4-FFF2-40B4-BE49-F238E27FC236}">
                <a16:creationId xmlns:a16="http://schemas.microsoft.com/office/drawing/2014/main" id="{2BF5CA79-366F-9A41-8BAC-CC3E3B2FE736}"/>
              </a:ext>
            </a:extLst>
          </p:cNvPr>
          <p:cNvSpPr>
            <a:spLocks noGrp="1"/>
          </p:cNvSpPr>
          <p:nvPr>
            <p:ph type="sldNum" sz="quarter" idx="33"/>
          </p:nvPr>
        </p:nvSpPr>
        <p:spPr/>
        <p:txBody>
          <a:bodyPr/>
          <a:lstStyle/>
          <a:p>
            <a:fld id="{FCEB0F34-BB6E-E94A-9CCE-E54518D97C46}" type="slidenum">
              <a:rPr lang="en-US" smtClean="0"/>
              <a:pPr/>
              <a:t>30</a:t>
            </a:fld>
            <a:r>
              <a:rPr lang="en-US"/>
              <a:t> </a:t>
            </a:r>
            <a:endParaRPr lang="en-US" b="0"/>
          </a:p>
        </p:txBody>
      </p:sp>
      <p:sp>
        <p:nvSpPr>
          <p:cNvPr id="3" name="Title 2">
            <a:extLst>
              <a:ext uri="{FF2B5EF4-FFF2-40B4-BE49-F238E27FC236}">
                <a16:creationId xmlns:a16="http://schemas.microsoft.com/office/drawing/2014/main" id="{2CB42685-39FB-504B-9059-E579E19928D7}"/>
              </a:ext>
            </a:extLst>
          </p:cNvPr>
          <p:cNvSpPr>
            <a:spLocks noGrp="1"/>
          </p:cNvSpPr>
          <p:nvPr>
            <p:ph type="title"/>
          </p:nvPr>
        </p:nvSpPr>
        <p:spPr>
          <a:xfrm flipH="1">
            <a:off x="319578" y="303505"/>
            <a:ext cx="11464417" cy="346249"/>
          </a:xfrm>
        </p:spPr>
        <p:txBody>
          <a:bodyPr/>
          <a:lstStyle/>
          <a:p>
            <a:r>
              <a:rPr lang="en-GB"/>
              <a:t>Sub Norms - the option - the door builder</a:t>
            </a:r>
            <a:endParaRPr lang="en-US"/>
          </a:p>
        </p:txBody>
      </p:sp>
      <p:sp>
        <p:nvSpPr>
          <p:cNvPr id="43" name="Rechteck 3">
            <a:extLst>
              <a:ext uri="{FF2B5EF4-FFF2-40B4-BE49-F238E27FC236}">
                <a16:creationId xmlns:a16="http://schemas.microsoft.com/office/drawing/2014/main" id="{B5CC8FDE-3A9D-9441-8D65-32A43FF15FBF}"/>
              </a:ext>
            </a:extLst>
          </p:cNvPr>
          <p:cNvSpPr/>
          <p:nvPr/>
        </p:nvSpPr>
        <p:spPr>
          <a:xfrm>
            <a:off x="319579" y="920740"/>
            <a:ext cx="6844702" cy="5421997"/>
          </a:xfrm>
          <a:prstGeom prst="rect">
            <a:avLst/>
          </a:prstGeom>
        </p:spPr>
        <p:txBody>
          <a:bodyPr wrap="square" anchor="t">
            <a:spAutoFit/>
          </a:bodyPr>
          <a:lstStyle/>
          <a:p>
            <a:pPr>
              <a:spcBef>
                <a:spcPts val="688"/>
              </a:spcBef>
              <a:spcAft>
                <a:spcPts val="688"/>
              </a:spcAft>
            </a:pPr>
            <a:r>
              <a:rPr lang="en-GB" b="1"/>
              <a:t>But I want my door to also be a security door with a fire rating</a:t>
            </a:r>
            <a:endParaRPr lang="en-GB" b="1">
              <a:cs typeface="Arial"/>
            </a:endParaRPr>
          </a:p>
          <a:p>
            <a:pPr>
              <a:spcBef>
                <a:spcPts val="300"/>
              </a:spcBef>
            </a:pPr>
            <a:r>
              <a:rPr lang="en-GB" sz="2000" b="1"/>
              <a:t>Product performance Sub-norms cover this</a:t>
            </a:r>
            <a:endParaRPr lang="en-GB" sz="2000" b="1">
              <a:cs typeface="Arial" panose="020B0604020202020204"/>
            </a:endParaRPr>
          </a:p>
          <a:p>
            <a:pPr>
              <a:spcBef>
                <a:spcPts val="300"/>
              </a:spcBef>
            </a:pPr>
            <a:endParaRPr lang="en-GB" sz="2000" b="1">
              <a:cs typeface="Arial" panose="020B0604020202020204"/>
            </a:endParaRPr>
          </a:p>
          <a:p>
            <a:pPr>
              <a:spcBef>
                <a:spcPts val="300"/>
              </a:spcBef>
            </a:pPr>
            <a:r>
              <a:rPr lang="en-GB" sz="2000" b="1">
                <a:cs typeface="Arial" panose="020B0604020202020204"/>
              </a:rPr>
              <a:t>For Security and Fire:</a:t>
            </a:r>
          </a:p>
          <a:p>
            <a:pPr>
              <a:spcBef>
                <a:spcPts val="300"/>
              </a:spcBef>
            </a:pPr>
            <a:endParaRPr lang="en-GB" sz="2000" b="1">
              <a:cs typeface="Arial" panose="020B0604020202020204"/>
            </a:endParaRPr>
          </a:p>
          <a:p>
            <a:pPr marL="342900" indent="-342900">
              <a:spcBef>
                <a:spcPts val="300"/>
              </a:spcBef>
              <a:buFont typeface="Wingdings" pitchFamily="2" charset="2"/>
              <a:buChar char="§"/>
            </a:pPr>
            <a:r>
              <a:rPr lang="en-GB" sz="2000" b="1">
                <a:cs typeface="Arial" panose="020B0604020202020204"/>
              </a:rPr>
              <a:t>Security	BS EN EN1627</a:t>
            </a:r>
          </a:p>
          <a:p>
            <a:pPr marL="342900" indent="-342900">
              <a:spcBef>
                <a:spcPts val="300"/>
              </a:spcBef>
              <a:buFont typeface="Wingdings" pitchFamily="2" charset="2"/>
              <a:buChar char="§"/>
            </a:pPr>
            <a:r>
              <a:rPr lang="en-GB" sz="2000" b="1">
                <a:cs typeface="Arial" panose="020B0604020202020204"/>
              </a:rPr>
              <a:t>Fire		BS EN EN16034</a:t>
            </a:r>
          </a:p>
          <a:p>
            <a:pPr marL="342900" indent="-342900">
              <a:spcBef>
                <a:spcPts val="300"/>
              </a:spcBef>
              <a:buFont typeface="Wingdings" pitchFamily="2" charset="2"/>
              <a:buChar char="§"/>
            </a:pPr>
            <a:r>
              <a:rPr lang="en-GB" sz="2000" b="1">
                <a:cs typeface="Arial" panose="020B0604020202020204"/>
              </a:rPr>
              <a:t>Pressure </a:t>
            </a:r>
          </a:p>
          <a:p>
            <a:pPr marL="342900" indent="-342900">
              <a:spcBef>
                <a:spcPts val="300"/>
              </a:spcBef>
              <a:buFont typeface="Wingdings" pitchFamily="2" charset="2"/>
              <a:buChar char="§"/>
            </a:pPr>
            <a:r>
              <a:rPr lang="en-GB" sz="2000" b="1">
                <a:cs typeface="Arial" panose="020B0604020202020204"/>
              </a:rPr>
              <a:t>Bullet Resistant</a:t>
            </a:r>
          </a:p>
          <a:p>
            <a:pPr marL="342900" indent="-342900">
              <a:spcBef>
                <a:spcPts val="300"/>
              </a:spcBef>
              <a:buFont typeface="Wingdings" pitchFamily="2" charset="2"/>
              <a:buChar char="§"/>
            </a:pPr>
            <a:r>
              <a:rPr lang="en-GB" sz="2000" b="1">
                <a:cs typeface="Arial" panose="020B0604020202020204"/>
              </a:rPr>
              <a:t>Acoustics</a:t>
            </a:r>
          </a:p>
          <a:p>
            <a:pPr marL="342900" indent="-342900">
              <a:spcBef>
                <a:spcPts val="300"/>
              </a:spcBef>
              <a:buFont typeface="Wingdings" pitchFamily="2" charset="2"/>
              <a:buChar char="§"/>
            </a:pPr>
            <a:r>
              <a:rPr lang="en-GB" sz="2000" b="1">
                <a:cs typeface="Arial" panose="020B0604020202020204"/>
              </a:rPr>
              <a:t>EMC/EMI</a:t>
            </a:r>
          </a:p>
          <a:p>
            <a:pPr marL="342900" indent="-342900">
              <a:spcBef>
                <a:spcPts val="300"/>
              </a:spcBef>
              <a:buFont typeface="Wingdings" pitchFamily="2" charset="2"/>
              <a:buChar char="§"/>
            </a:pPr>
            <a:r>
              <a:rPr lang="en-GB" sz="2000" b="1">
                <a:cs typeface="Arial" panose="020B0604020202020204"/>
              </a:rPr>
              <a:t>Blast</a:t>
            </a:r>
          </a:p>
          <a:p>
            <a:pPr marL="342900" indent="-342900">
              <a:spcBef>
                <a:spcPts val="300"/>
              </a:spcBef>
              <a:buFont typeface="Wingdings" pitchFamily="2" charset="2"/>
              <a:buChar char="§"/>
            </a:pPr>
            <a:r>
              <a:rPr lang="en-GB" sz="2000" b="1">
                <a:cs typeface="Arial" panose="020B0604020202020204"/>
              </a:rPr>
              <a:t>And it goes on………..</a:t>
            </a:r>
          </a:p>
          <a:p>
            <a:pPr marL="342900" indent="-342900">
              <a:spcBef>
                <a:spcPts val="300"/>
              </a:spcBef>
              <a:buFont typeface="Arial" panose="020B0604020202020204" pitchFamily="34" charset="0"/>
              <a:buChar char="•"/>
            </a:pPr>
            <a:endParaRPr lang="en-GB" sz="2000" b="1">
              <a:cs typeface="Arial" panose="020B0604020202020204"/>
            </a:endParaRPr>
          </a:p>
        </p:txBody>
      </p:sp>
      <p:grpSp>
        <p:nvGrpSpPr>
          <p:cNvPr id="5" name="Group 4">
            <a:extLst>
              <a:ext uri="{FF2B5EF4-FFF2-40B4-BE49-F238E27FC236}">
                <a16:creationId xmlns:a16="http://schemas.microsoft.com/office/drawing/2014/main" id="{BB71377B-AC8F-D042-9FFD-231B406D1E7C}"/>
              </a:ext>
            </a:extLst>
          </p:cNvPr>
          <p:cNvGrpSpPr/>
          <p:nvPr/>
        </p:nvGrpSpPr>
        <p:grpSpPr>
          <a:xfrm>
            <a:off x="5706660" y="4826612"/>
            <a:ext cx="2834645" cy="1307204"/>
            <a:chOff x="5213291" y="4647029"/>
            <a:chExt cx="3620669" cy="1669681"/>
          </a:xfrm>
        </p:grpSpPr>
        <p:pic>
          <p:nvPicPr>
            <p:cNvPr id="17" name="Picture 16">
              <a:extLst>
                <a:ext uri="{FF2B5EF4-FFF2-40B4-BE49-F238E27FC236}">
                  <a16:creationId xmlns:a16="http://schemas.microsoft.com/office/drawing/2014/main" id="{CD5FB0C9-8D20-D645-BD44-E483B9D62B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13291" y="4647030"/>
              <a:ext cx="1669680" cy="1669680"/>
            </a:xfrm>
            <a:prstGeom prst="rect">
              <a:avLst/>
            </a:prstGeom>
          </p:spPr>
        </p:pic>
        <p:pic>
          <p:nvPicPr>
            <p:cNvPr id="19" name="Picture 18">
              <a:extLst>
                <a:ext uri="{FF2B5EF4-FFF2-40B4-BE49-F238E27FC236}">
                  <a16:creationId xmlns:a16="http://schemas.microsoft.com/office/drawing/2014/main" id="{37875E8D-7434-7443-89C3-C385405F81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4281" y="4647029"/>
              <a:ext cx="1669679" cy="1669679"/>
            </a:xfrm>
            <a:prstGeom prst="rect">
              <a:avLst/>
            </a:prstGeom>
          </p:spPr>
        </p:pic>
      </p:gr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CA3789BB-3BF3-4E4F-83F9-F83195FD1F65}"/>
                  </a:ext>
                </a:extLst>
              </p14:cNvPr>
              <p14:cNvContentPartPr/>
              <p14:nvPr/>
            </p14:nvContentPartPr>
            <p14:xfrm>
              <a:off x="2102610" y="3284696"/>
              <a:ext cx="2154960" cy="903240"/>
            </p14:xfrm>
          </p:contentPart>
        </mc:Choice>
        <mc:Fallback xmlns="">
          <p:pic>
            <p:nvPicPr>
              <p:cNvPr id="4" name="Ink 3">
                <a:extLst>
                  <a:ext uri="{FF2B5EF4-FFF2-40B4-BE49-F238E27FC236}">
                    <a16:creationId xmlns:a16="http://schemas.microsoft.com/office/drawing/2014/main" id="{CA3789BB-3BF3-4E4F-83F9-F83195FD1F65}"/>
                  </a:ext>
                </a:extLst>
              </p:cNvPr>
              <p:cNvPicPr/>
              <p:nvPr/>
            </p:nvPicPr>
            <p:blipFill>
              <a:blip r:embed="rId5"/>
              <a:stretch>
                <a:fillRect/>
              </a:stretch>
            </p:blipFill>
            <p:spPr>
              <a:xfrm>
                <a:off x="2048610" y="3176653"/>
                <a:ext cx="2262600" cy="1118966"/>
              </a:xfrm>
              <a:prstGeom prst="rect">
                <a:avLst/>
              </a:prstGeom>
            </p:spPr>
          </p:pic>
        </mc:Fallback>
      </mc:AlternateContent>
      <p:sp>
        <p:nvSpPr>
          <p:cNvPr id="8" name="Rechteck 3">
            <a:extLst>
              <a:ext uri="{FF2B5EF4-FFF2-40B4-BE49-F238E27FC236}">
                <a16:creationId xmlns:a16="http://schemas.microsoft.com/office/drawing/2014/main" id="{7A583E48-0B68-6549-BA50-2C4CDB658993}"/>
              </a:ext>
            </a:extLst>
          </p:cNvPr>
          <p:cNvSpPr/>
          <p:nvPr/>
        </p:nvSpPr>
        <p:spPr>
          <a:xfrm>
            <a:off x="512619" y="6166002"/>
            <a:ext cx="6844702" cy="400110"/>
          </a:xfrm>
          <a:prstGeom prst="rect">
            <a:avLst/>
          </a:prstGeom>
        </p:spPr>
        <p:txBody>
          <a:bodyPr wrap="square" anchor="t">
            <a:spAutoFit/>
          </a:bodyPr>
          <a:lstStyle/>
          <a:p>
            <a:pPr>
              <a:spcBef>
                <a:spcPts val="688"/>
              </a:spcBef>
              <a:spcAft>
                <a:spcPts val="688"/>
              </a:spcAft>
            </a:pPr>
            <a:r>
              <a:rPr lang="en-GB" sz="2000" b="1">
                <a:cs typeface="Arial" panose="020B0604020202020204"/>
              </a:rPr>
              <a:t>A-ha - fire! Remember this number</a:t>
            </a:r>
          </a:p>
        </p:txBody>
      </p:sp>
      <p:pic>
        <p:nvPicPr>
          <p:cNvPr id="9" name="Content Placeholder 7">
            <a:extLst>
              <a:ext uri="{FF2B5EF4-FFF2-40B4-BE49-F238E27FC236}">
                <a16:creationId xmlns:a16="http://schemas.microsoft.com/office/drawing/2014/main" id="{75B1D66B-7671-104F-AEA4-DBD45344AD68}"/>
              </a:ext>
            </a:extLst>
          </p:cNvPr>
          <p:cNvPicPr>
            <a:picLocks noGrp="1" noChangeAspect="1"/>
          </p:cNvPicPr>
          <p:nvPr>
            <p:ph sz="quarter" idx="34"/>
          </p:nvPr>
        </p:nvPicPr>
        <p:blipFill>
          <a:blip r:embed="rId6" cstate="screen">
            <a:extLst>
              <a:ext uri="{28A0092B-C50C-407E-A947-70E740481C1C}">
                <a14:useLocalDpi xmlns:a14="http://schemas.microsoft.com/office/drawing/2010/main"/>
              </a:ext>
            </a:extLst>
          </a:blip>
          <a:stretch>
            <a:fillRect/>
          </a:stretch>
        </p:blipFill>
        <p:spPr bwMode="gray">
          <a:xfrm>
            <a:off x="7711258" y="1377786"/>
            <a:ext cx="3833571" cy="3134289"/>
          </a:xfrm>
          <a:prstGeom prst="rect">
            <a:avLst/>
          </a:prstGeom>
        </p:spPr>
      </p:pic>
      <p:pic>
        <p:nvPicPr>
          <p:cNvPr id="11" name="Picture 10">
            <a:extLst>
              <a:ext uri="{FF2B5EF4-FFF2-40B4-BE49-F238E27FC236}">
                <a16:creationId xmlns:a16="http://schemas.microsoft.com/office/drawing/2014/main" id="{C17F0396-CAC6-F14B-ADB9-BA4B401D00E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spTree>
    <p:extLst>
      <p:ext uri="{BB962C8B-B14F-4D97-AF65-F5344CB8AC3E}">
        <p14:creationId xmlns:p14="http://schemas.microsoft.com/office/powerpoint/2010/main" val="248862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9">
            <a:extLst>
              <a:ext uri="{FF2B5EF4-FFF2-40B4-BE49-F238E27FC236}">
                <a16:creationId xmlns:a16="http://schemas.microsoft.com/office/drawing/2014/main" id="{F2718FA5-BC5E-B547-ACCA-E4C0B1F0A0B2}"/>
              </a:ext>
            </a:extLst>
          </p:cNvPr>
          <p:cNvSpPr/>
          <p:nvPr/>
        </p:nvSpPr>
        <p:spPr>
          <a:xfrm>
            <a:off x="-1" y="0"/>
            <a:ext cx="7164281" cy="620949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Slide Number Placeholder 1">
            <a:extLst>
              <a:ext uri="{FF2B5EF4-FFF2-40B4-BE49-F238E27FC236}">
                <a16:creationId xmlns:a16="http://schemas.microsoft.com/office/drawing/2014/main" id="{2BF5CA79-366F-9A41-8BAC-CC3E3B2FE736}"/>
              </a:ext>
            </a:extLst>
          </p:cNvPr>
          <p:cNvSpPr>
            <a:spLocks noGrp="1"/>
          </p:cNvSpPr>
          <p:nvPr>
            <p:ph type="sldNum" sz="quarter" idx="33"/>
          </p:nvPr>
        </p:nvSpPr>
        <p:spPr/>
        <p:txBody>
          <a:bodyPr/>
          <a:lstStyle/>
          <a:p>
            <a:fld id="{FCEB0F34-BB6E-E94A-9CCE-E54518D97C46}" type="slidenum">
              <a:rPr lang="en-US" smtClean="0"/>
              <a:pPr/>
              <a:t>31</a:t>
            </a:fld>
            <a:r>
              <a:rPr lang="en-US"/>
              <a:t> </a:t>
            </a:r>
            <a:endParaRPr lang="en-US" b="0"/>
          </a:p>
        </p:txBody>
      </p:sp>
      <p:sp>
        <p:nvSpPr>
          <p:cNvPr id="3" name="Title 2">
            <a:extLst>
              <a:ext uri="{FF2B5EF4-FFF2-40B4-BE49-F238E27FC236}">
                <a16:creationId xmlns:a16="http://schemas.microsoft.com/office/drawing/2014/main" id="{2CB42685-39FB-504B-9059-E579E19928D7}"/>
              </a:ext>
            </a:extLst>
          </p:cNvPr>
          <p:cNvSpPr>
            <a:spLocks noGrp="1"/>
          </p:cNvSpPr>
          <p:nvPr>
            <p:ph type="title"/>
          </p:nvPr>
        </p:nvSpPr>
        <p:spPr>
          <a:xfrm flipH="1">
            <a:off x="319578" y="303505"/>
            <a:ext cx="11464417" cy="346249"/>
          </a:xfrm>
        </p:spPr>
        <p:txBody>
          <a:bodyPr/>
          <a:lstStyle/>
          <a:p>
            <a:r>
              <a:rPr lang="en-GB"/>
              <a:t>Sub Norms - the option - the door builder</a:t>
            </a:r>
            <a:endParaRPr lang="en-US"/>
          </a:p>
        </p:txBody>
      </p:sp>
      <p:sp>
        <p:nvSpPr>
          <p:cNvPr id="43" name="Rechteck 3">
            <a:extLst>
              <a:ext uri="{FF2B5EF4-FFF2-40B4-BE49-F238E27FC236}">
                <a16:creationId xmlns:a16="http://schemas.microsoft.com/office/drawing/2014/main" id="{B5CC8FDE-3A9D-9441-8D65-32A43FF15FBF}"/>
              </a:ext>
            </a:extLst>
          </p:cNvPr>
          <p:cNvSpPr/>
          <p:nvPr/>
        </p:nvSpPr>
        <p:spPr>
          <a:xfrm>
            <a:off x="319579" y="920740"/>
            <a:ext cx="6844702" cy="400110"/>
          </a:xfrm>
          <a:prstGeom prst="rect">
            <a:avLst/>
          </a:prstGeom>
        </p:spPr>
        <p:txBody>
          <a:bodyPr wrap="square" anchor="t">
            <a:spAutoFit/>
          </a:bodyPr>
          <a:lstStyle/>
          <a:p>
            <a:pPr>
              <a:spcBef>
                <a:spcPts val="688"/>
              </a:spcBef>
              <a:spcAft>
                <a:spcPts val="688"/>
              </a:spcAft>
            </a:pPr>
            <a:r>
              <a:rPr lang="en-GB" sz="2000" b="1">
                <a:cs typeface="Arial" panose="020B0604020202020204"/>
              </a:rPr>
              <a:t>NEED A </a:t>
            </a:r>
            <a:r>
              <a:rPr lang="en-GB" sz="2000" b="1" err="1">
                <a:cs typeface="Arial" panose="020B0604020202020204"/>
              </a:rPr>
              <a:t>DoP</a:t>
            </a:r>
            <a:endParaRPr lang="en-GB" sz="2000" b="1">
              <a:cs typeface="Arial" panose="020B0604020202020204"/>
            </a:endParaRPr>
          </a:p>
        </p:txBody>
      </p:sp>
      <p:grpSp>
        <p:nvGrpSpPr>
          <p:cNvPr id="5" name="Group 4">
            <a:extLst>
              <a:ext uri="{FF2B5EF4-FFF2-40B4-BE49-F238E27FC236}">
                <a16:creationId xmlns:a16="http://schemas.microsoft.com/office/drawing/2014/main" id="{BB71377B-AC8F-D042-9FFD-231B406D1E7C}"/>
              </a:ext>
            </a:extLst>
          </p:cNvPr>
          <p:cNvGrpSpPr/>
          <p:nvPr/>
        </p:nvGrpSpPr>
        <p:grpSpPr>
          <a:xfrm>
            <a:off x="5706660" y="4826612"/>
            <a:ext cx="2834645" cy="1307204"/>
            <a:chOff x="5213291" y="4647029"/>
            <a:chExt cx="3620669" cy="1669681"/>
          </a:xfrm>
        </p:grpSpPr>
        <p:pic>
          <p:nvPicPr>
            <p:cNvPr id="17" name="Picture 16">
              <a:extLst>
                <a:ext uri="{FF2B5EF4-FFF2-40B4-BE49-F238E27FC236}">
                  <a16:creationId xmlns:a16="http://schemas.microsoft.com/office/drawing/2014/main" id="{CD5FB0C9-8D20-D645-BD44-E483B9D62B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13291" y="4647030"/>
              <a:ext cx="1669680" cy="1669680"/>
            </a:xfrm>
            <a:prstGeom prst="rect">
              <a:avLst/>
            </a:prstGeom>
          </p:spPr>
        </p:pic>
        <p:pic>
          <p:nvPicPr>
            <p:cNvPr id="19" name="Picture 18">
              <a:extLst>
                <a:ext uri="{FF2B5EF4-FFF2-40B4-BE49-F238E27FC236}">
                  <a16:creationId xmlns:a16="http://schemas.microsoft.com/office/drawing/2014/main" id="{37875E8D-7434-7443-89C3-C385405F81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4281" y="4647029"/>
              <a:ext cx="1669679" cy="1669679"/>
            </a:xfrm>
            <a:prstGeom prst="rect">
              <a:avLst/>
            </a:prstGeom>
          </p:spPr>
        </p:pic>
      </p:grpSp>
      <p:pic>
        <p:nvPicPr>
          <p:cNvPr id="9" name="Content Placeholder 7">
            <a:extLst>
              <a:ext uri="{FF2B5EF4-FFF2-40B4-BE49-F238E27FC236}">
                <a16:creationId xmlns:a16="http://schemas.microsoft.com/office/drawing/2014/main" id="{75B1D66B-7671-104F-AEA4-DBD45344AD68}"/>
              </a:ext>
            </a:extLst>
          </p:cNvPr>
          <p:cNvPicPr>
            <a:picLocks noGrp="1" noChangeAspect="1"/>
          </p:cNvPicPr>
          <p:nvPr>
            <p:ph sz="quarter" idx="34"/>
          </p:nvPr>
        </p:nvPicPr>
        <p:blipFill>
          <a:blip r:embed="rId4" cstate="screen">
            <a:extLst>
              <a:ext uri="{28A0092B-C50C-407E-A947-70E740481C1C}">
                <a14:useLocalDpi xmlns:a14="http://schemas.microsoft.com/office/drawing/2010/main"/>
              </a:ext>
            </a:extLst>
          </a:blip>
          <a:stretch>
            <a:fillRect/>
          </a:stretch>
        </p:blipFill>
        <p:spPr bwMode="gray">
          <a:xfrm>
            <a:off x="7711258" y="1433771"/>
            <a:ext cx="3833571" cy="3134289"/>
          </a:xfrm>
          <a:prstGeom prst="rect">
            <a:avLst/>
          </a:prstGeom>
        </p:spPr>
      </p:pic>
      <p:pic>
        <p:nvPicPr>
          <p:cNvPr id="11" name="Picture 10">
            <a:extLst>
              <a:ext uri="{FF2B5EF4-FFF2-40B4-BE49-F238E27FC236}">
                <a16:creationId xmlns:a16="http://schemas.microsoft.com/office/drawing/2014/main" id="{C17F0396-CAC6-F14B-ADB9-BA4B401D00E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pic>
        <p:nvPicPr>
          <p:cNvPr id="13" name="Picture 12">
            <a:extLst>
              <a:ext uri="{FF2B5EF4-FFF2-40B4-BE49-F238E27FC236}">
                <a16:creationId xmlns:a16="http://schemas.microsoft.com/office/drawing/2014/main" id="{3E6380EB-3161-4F0A-BAD5-46FDE41F9964}"/>
              </a:ext>
            </a:extLst>
          </p:cNvPr>
          <p:cNvPicPr>
            <a:picLocks noChangeAspect="1"/>
          </p:cNvPicPr>
          <p:nvPr/>
        </p:nvPicPr>
        <p:blipFill>
          <a:blip r:embed="rId6"/>
          <a:stretch>
            <a:fillRect/>
          </a:stretch>
        </p:blipFill>
        <p:spPr>
          <a:xfrm>
            <a:off x="249755" y="1591836"/>
            <a:ext cx="4219697" cy="3782597"/>
          </a:xfrm>
          <a:prstGeom prst="rect">
            <a:avLst/>
          </a:prstGeom>
          <a:ln>
            <a:solidFill>
              <a:schemeClr val="tx1"/>
            </a:solidFill>
          </a:ln>
        </p:spPr>
      </p:pic>
      <p:pic>
        <p:nvPicPr>
          <p:cNvPr id="14" name="Picture 13">
            <a:extLst>
              <a:ext uri="{FF2B5EF4-FFF2-40B4-BE49-F238E27FC236}">
                <a16:creationId xmlns:a16="http://schemas.microsoft.com/office/drawing/2014/main" id="{C7A733DD-801F-4399-B36C-D7445BDF833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91846" y="1591836"/>
            <a:ext cx="2187463" cy="1434471"/>
          </a:xfrm>
          <a:prstGeom prst="rect">
            <a:avLst/>
          </a:prstGeom>
        </p:spPr>
      </p:pic>
    </p:spTree>
    <p:extLst>
      <p:ext uri="{BB962C8B-B14F-4D97-AF65-F5344CB8AC3E}">
        <p14:creationId xmlns:p14="http://schemas.microsoft.com/office/powerpoint/2010/main" val="420430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19">
            <a:extLst>
              <a:ext uri="{FF2B5EF4-FFF2-40B4-BE49-F238E27FC236}">
                <a16:creationId xmlns:a16="http://schemas.microsoft.com/office/drawing/2014/main" id="{D2C69C98-3BD3-B640-9C85-AEA960CA7CD1}"/>
              </a:ext>
            </a:extLst>
          </p:cNvPr>
          <p:cNvSpPr/>
          <p:nvPr/>
        </p:nvSpPr>
        <p:spPr>
          <a:xfrm>
            <a:off x="0" y="0"/>
            <a:ext cx="7921255" cy="62094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Slide Number Placeholder 1">
            <a:extLst>
              <a:ext uri="{FF2B5EF4-FFF2-40B4-BE49-F238E27FC236}">
                <a16:creationId xmlns:a16="http://schemas.microsoft.com/office/drawing/2014/main" id="{A605AB14-64D8-8240-BF5A-37C6EA128348}"/>
              </a:ext>
            </a:extLst>
          </p:cNvPr>
          <p:cNvSpPr>
            <a:spLocks noGrp="1"/>
          </p:cNvSpPr>
          <p:nvPr>
            <p:ph type="sldNum" sz="quarter" idx="33"/>
          </p:nvPr>
        </p:nvSpPr>
        <p:spPr/>
        <p:txBody>
          <a:bodyPr/>
          <a:lstStyle/>
          <a:p>
            <a:fld id="{FCEB0F34-BB6E-E94A-9CCE-E54518D97C46}" type="slidenum">
              <a:rPr lang="en-US" smtClean="0"/>
              <a:pPr/>
              <a:t>32</a:t>
            </a:fld>
            <a:r>
              <a:rPr lang="en-US"/>
              <a:t> </a:t>
            </a:r>
            <a:endParaRPr lang="en-US" b="0"/>
          </a:p>
        </p:txBody>
      </p:sp>
      <p:sp>
        <p:nvSpPr>
          <p:cNvPr id="3" name="Title 2">
            <a:extLst>
              <a:ext uri="{FF2B5EF4-FFF2-40B4-BE49-F238E27FC236}">
                <a16:creationId xmlns:a16="http://schemas.microsoft.com/office/drawing/2014/main" id="{34ED972B-5CC7-BC46-B8B0-6981AAE893B1}"/>
              </a:ext>
            </a:extLst>
          </p:cNvPr>
          <p:cNvSpPr>
            <a:spLocks noGrp="1"/>
          </p:cNvSpPr>
          <p:nvPr>
            <p:ph type="title"/>
          </p:nvPr>
        </p:nvSpPr>
        <p:spPr>
          <a:xfrm flipH="1">
            <a:off x="319578" y="303505"/>
            <a:ext cx="11464417" cy="346249"/>
          </a:xfrm>
        </p:spPr>
        <p:txBody>
          <a:bodyPr/>
          <a:lstStyle/>
          <a:p>
            <a:r>
              <a:rPr lang="en-GB"/>
              <a:t>pr BS EN 14351-2</a:t>
            </a:r>
            <a:endParaRPr lang="en-US"/>
          </a:p>
        </p:txBody>
      </p:sp>
      <p:pic>
        <p:nvPicPr>
          <p:cNvPr id="19" name="Content Placeholder 7">
            <a:extLst>
              <a:ext uri="{FF2B5EF4-FFF2-40B4-BE49-F238E27FC236}">
                <a16:creationId xmlns:a16="http://schemas.microsoft.com/office/drawing/2014/main" id="{E03F4626-6E5A-314E-94B1-A0007E93578C}"/>
              </a:ext>
            </a:extLst>
          </p:cNvPr>
          <p:cNvPicPr>
            <a:picLocks noGrp="1" noChangeAspect="1"/>
          </p:cNvPicPr>
          <p:nvPr>
            <p:ph sz="quarter" idx="34"/>
          </p:nvPr>
        </p:nvPicPr>
        <p:blipFill rotWithShape="1">
          <a:blip r:embed="rId2" cstate="screen">
            <a:extLst>
              <a:ext uri="{28A0092B-C50C-407E-A947-70E740481C1C}">
                <a14:useLocalDpi xmlns:a14="http://schemas.microsoft.com/office/drawing/2010/main"/>
              </a:ext>
            </a:extLst>
          </a:blip>
          <a:srcRect l="14353"/>
          <a:stretch/>
        </p:blipFill>
        <p:spPr bwMode="gray">
          <a:xfrm>
            <a:off x="8261498" y="1507341"/>
            <a:ext cx="3283331" cy="2875178"/>
          </a:xfrm>
          <a:prstGeom prst="rect">
            <a:avLst/>
          </a:prstGeom>
        </p:spPr>
      </p:pic>
      <p:sp>
        <p:nvSpPr>
          <p:cNvPr id="20" name="Rechteck 3">
            <a:extLst>
              <a:ext uri="{FF2B5EF4-FFF2-40B4-BE49-F238E27FC236}">
                <a16:creationId xmlns:a16="http://schemas.microsoft.com/office/drawing/2014/main" id="{FE9F86BE-BCFE-2043-BAF7-946544DD9323}"/>
              </a:ext>
            </a:extLst>
          </p:cNvPr>
          <p:cNvSpPr/>
          <p:nvPr/>
        </p:nvSpPr>
        <p:spPr>
          <a:xfrm>
            <a:off x="319578" y="920740"/>
            <a:ext cx="7732469" cy="4667945"/>
          </a:xfrm>
          <a:prstGeom prst="rect">
            <a:avLst/>
          </a:prstGeom>
        </p:spPr>
        <p:txBody>
          <a:bodyPr wrap="square" anchor="t">
            <a:spAutoFit/>
          </a:bodyPr>
          <a:lstStyle/>
          <a:p>
            <a:pPr>
              <a:spcBef>
                <a:spcPts val="688"/>
              </a:spcBef>
              <a:spcAft>
                <a:spcPts val="688"/>
              </a:spcAft>
            </a:pPr>
            <a:r>
              <a:rPr lang="en-GB" b="1"/>
              <a:t>What do you expect from an internal door?</a:t>
            </a:r>
            <a:endParaRPr lang="en-GB" b="1">
              <a:cs typeface="Arial"/>
            </a:endParaRPr>
          </a:p>
          <a:p>
            <a:pPr>
              <a:spcBef>
                <a:spcPts val="300"/>
              </a:spcBef>
            </a:pPr>
            <a:r>
              <a:rPr lang="en-GB" sz="2000" b="1"/>
              <a:t>Answer: Keep things compartmentalised and tell you, the user, how it performs.</a:t>
            </a:r>
            <a:endParaRPr lang="en-GB" sz="2000" b="1">
              <a:cs typeface="Arial" panose="020B0604020202020204"/>
            </a:endParaRPr>
          </a:p>
          <a:p>
            <a:pPr>
              <a:spcBef>
                <a:spcPts val="300"/>
              </a:spcBef>
            </a:pPr>
            <a:endParaRPr lang="en-GB" sz="2000" b="1">
              <a:cs typeface="Arial" panose="020B0604020202020204"/>
            </a:endParaRPr>
          </a:p>
          <a:p>
            <a:pPr>
              <a:spcBef>
                <a:spcPts val="300"/>
              </a:spcBef>
            </a:pPr>
            <a:endParaRPr lang="en-GB" sz="2000" b="1">
              <a:cs typeface="Arial" panose="020B0604020202020204"/>
            </a:endParaRPr>
          </a:p>
          <a:p>
            <a:pPr>
              <a:spcBef>
                <a:spcPts val="300"/>
              </a:spcBef>
            </a:pPr>
            <a:r>
              <a:rPr lang="en-GB" sz="1950" b="1">
                <a:cs typeface="Arial" panose="020B0604020202020204"/>
              </a:rPr>
              <a:t>Essential Characteristics that must be reported for a fire door:</a:t>
            </a:r>
          </a:p>
          <a:p>
            <a:pPr>
              <a:spcBef>
                <a:spcPts val="300"/>
              </a:spcBef>
            </a:pPr>
            <a:endParaRPr lang="en-GB" sz="2000" b="1">
              <a:cs typeface="Arial" panose="020B0604020202020204"/>
            </a:endParaRPr>
          </a:p>
          <a:p>
            <a:pPr marL="342900" indent="-342900">
              <a:spcBef>
                <a:spcPts val="300"/>
              </a:spcBef>
              <a:buFont typeface="Wingdings" pitchFamily="2" charset="2"/>
              <a:buChar char="§"/>
            </a:pPr>
            <a:r>
              <a:rPr lang="en-GB" sz="2000" b="1">
                <a:cs typeface="Arial" panose="020B0604020202020204"/>
              </a:rPr>
              <a:t>Resistance to fire			BS EN 1634-1</a:t>
            </a:r>
          </a:p>
          <a:p>
            <a:pPr marL="342900" indent="-342900">
              <a:spcBef>
                <a:spcPts val="300"/>
              </a:spcBef>
              <a:buFont typeface="Wingdings" pitchFamily="2" charset="2"/>
              <a:buChar char="§"/>
            </a:pPr>
            <a:r>
              <a:rPr lang="en-GB" sz="2000" b="1">
                <a:cs typeface="Arial" panose="020B0604020202020204"/>
              </a:rPr>
              <a:t>Smoke control				BS EN 1634-3</a:t>
            </a:r>
          </a:p>
          <a:p>
            <a:pPr marL="342900" indent="-342900">
              <a:spcBef>
                <a:spcPts val="300"/>
              </a:spcBef>
              <a:buFont typeface="Wingdings" pitchFamily="2" charset="2"/>
              <a:buChar char="§"/>
            </a:pPr>
            <a:r>
              <a:rPr lang="en-GB" sz="2000" b="1">
                <a:cs typeface="Arial" panose="020B0604020202020204"/>
              </a:rPr>
              <a:t>Ability to release				BS EN 1634-1 / EN 1634-3</a:t>
            </a:r>
          </a:p>
          <a:p>
            <a:pPr marL="342900" indent="-342900">
              <a:spcBef>
                <a:spcPts val="300"/>
              </a:spcBef>
              <a:buFont typeface="Wingdings" pitchFamily="2" charset="2"/>
              <a:buChar char="§"/>
            </a:pPr>
            <a:r>
              <a:rPr lang="en-GB" sz="2000" b="1">
                <a:cs typeface="Arial" panose="020B0604020202020204"/>
              </a:rPr>
              <a:t>Self closing					BS EN 1191</a:t>
            </a:r>
          </a:p>
          <a:p>
            <a:pPr marL="342900" indent="-342900">
              <a:spcBef>
                <a:spcPts val="300"/>
              </a:spcBef>
              <a:buFont typeface="Wingdings" pitchFamily="2" charset="2"/>
              <a:buChar char="§"/>
            </a:pPr>
            <a:r>
              <a:rPr lang="en-GB" sz="2000" b="1">
                <a:cs typeface="Arial" panose="020B0604020202020204"/>
              </a:rPr>
              <a:t>Durability of ability to release	BS EN 1155 / EN 14637</a:t>
            </a:r>
          </a:p>
          <a:p>
            <a:pPr marL="342900" indent="-342900">
              <a:spcBef>
                <a:spcPts val="300"/>
              </a:spcBef>
              <a:buFont typeface="Wingdings" pitchFamily="2" charset="2"/>
              <a:buChar char="§"/>
            </a:pPr>
            <a:r>
              <a:rPr lang="en-GB" sz="2000" b="1">
                <a:cs typeface="Arial" panose="020B0604020202020204"/>
              </a:rPr>
              <a:t>Durability of self-closing		BS EN 1191</a:t>
            </a:r>
          </a:p>
        </p:txBody>
      </p:sp>
      <p:pic>
        <p:nvPicPr>
          <p:cNvPr id="6" name="Picture 5">
            <a:extLst>
              <a:ext uri="{FF2B5EF4-FFF2-40B4-BE49-F238E27FC236}">
                <a16:creationId xmlns:a16="http://schemas.microsoft.com/office/drawing/2014/main" id="{EA8B91E2-1A8A-1B49-BC8C-C264AE03AD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spTree>
    <p:extLst>
      <p:ext uri="{BB962C8B-B14F-4D97-AF65-F5344CB8AC3E}">
        <p14:creationId xmlns:p14="http://schemas.microsoft.com/office/powerpoint/2010/main" val="1052615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hteck 19">
            <a:extLst>
              <a:ext uri="{FF2B5EF4-FFF2-40B4-BE49-F238E27FC236}">
                <a16:creationId xmlns:a16="http://schemas.microsoft.com/office/drawing/2014/main" id="{E7332727-C808-5347-BF65-7D914A9ED5B9}"/>
              </a:ext>
            </a:extLst>
          </p:cNvPr>
          <p:cNvSpPr/>
          <p:nvPr/>
        </p:nvSpPr>
        <p:spPr>
          <a:xfrm>
            <a:off x="0" y="0"/>
            <a:ext cx="7921255" cy="68580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Slide Number Placeholder 1">
            <a:extLst>
              <a:ext uri="{FF2B5EF4-FFF2-40B4-BE49-F238E27FC236}">
                <a16:creationId xmlns:a16="http://schemas.microsoft.com/office/drawing/2014/main" id="{2BF5CA79-366F-9A41-8BAC-CC3E3B2FE736}"/>
              </a:ext>
            </a:extLst>
          </p:cNvPr>
          <p:cNvSpPr>
            <a:spLocks noGrp="1"/>
          </p:cNvSpPr>
          <p:nvPr>
            <p:ph type="sldNum" sz="quarter" idx="33"/>
          </p:nvPr>
        </p:nvSpPr>
        <p:spPr/>
        <p:txBody>
          <a:bodyPr/>
          <a:lstStyle/>
          <a:p>
            <a:fld id="{FCEB0F34-BB6E-E94A-9CCE-E54518D97C46}" type="slidenum">
              <a:rPr lang="en-US" smtClean="0"/>
              <a:pPr/>
              <a:t>33</a:t>
            </a:fld>
            <a:r>
              <a:rPr lang="en-US"/>
              <a:t> </a:t>
            </a:r>
            <a:endParaRPr lang="en-US" b="0"/>
          </a:p>
        </p:txBody>
      </p:sp>
      <p:sp>
        <p:nvSpPr>
          <p:cNvPr id="3" name="Title 2">
            <a:extLst>
              <a:ext uri="{FF2B5EF4-FFF2-40B4-BE49-F238E27FC236}">
                <a16:creationId xmlns:a16="http://schemas.microsoft.com/office/drawing/2014/main" id="{2CB42685-39FB-504B-9059-E579E19928D7}"/>
              </a:ext>
            </a:extLst>
          </p:cNvPr>
          <p:cNvSpPr>
            <a:spLocks noGrp="1"/>
          </p:cNvSpPr>
          <p:nvPr>
            <p:ph type="title"/>
          </p:nvPr>
        </p:nvSpPr>
        <p:spPr>
          <a:xfrm flipH="1">
            <a:off x="319578" y="303505"/>
            <a:ext cx="11464417" cy="346249"/>
          </a:xfrm>
        </p:spPr>
        <p:txBody>
          <a:bodyPr/>
          <a:lstStyle/>
          <a:p>
            <a:r>
              <a:rPr lang="en-GB"/>
              <a:t>Sub Norms - the option - the door builder</a:t>
            </a:r>
            <a:endParaRPr lang="en-US"/>
          </a:p>
        </p:txBody>
      </p:sp>
      <p:sp>
        <p:nvSpPr>
          <p:cNvPr id="43" name="Rechteck 3">
            <a:extLst>
              <a:ext uri="{FF2B5EF4-FFF2-40B4-BE49-F238E27FC236}">
                <a16:creationId xmlns:a16="http://schemas.microsoft.com/office/drawing/2014/main" id="{B5CC8FDE-3A9D-9441-8D65-32A43FF15FBF}"/>
              </a:ext>
            </a:extLst>
          </p:cNvPr>
          <p:cNvSpPr/>
          <p:nvPr/>
        </p:nvSpPr>
        <p:spPr>
          <a:xfrm>
            <a:off x="319579" y="920740"/>
            <a:ext cx="6844702" cy="5421997"/>
          </a:xfrm>
          <a:prstGeom prst="rect">
            <a:avLst/>
          </a:prstGeom>
        </p:spPr>
        <p:txBody>
          <a:bodyPr wrap="square" anchor="t">
            <a:spAutoFit/>
          </a:bodyPr>
          <a:lstStyle/>
          <a:p>
            <a:pPr>
              <a:spcBef>
                <a:spcPts val="688"/>
              </a:spcBef>
              <a:spcAft>
                <a:spcPts val="688"/>
              </a:spcAft>
            </a:pPr>
            <a:r>
              <a:rPr lang="en-GB" b="1"/>
              <a:t>But I want my internal door to also be a security door with a fire rating</a:t>
            </a:r>
            <a:endParaRPr lang="en-GB" b="1">
              <a:cs typeface="Arial"/>
            </a:endParaRPr>
          </a:p>
          <a:p>
            <a:pPr>
              <a:spcBef>
                <a:spcPts val="300"/>
              </a:spcBef>
            </a:pPr>
            <a:r>
              <a:rPr lang="en-GB" sz="2000" b="1"/>
              <a:t>Product performance Sub-norms cover this</a:t>
            </a:r>
            <a:endParaRPr lang="en-GB" sz="2000" b="1">
              <a:cs typeface="Arial" panose="020B0604020202020204"/>
            </a:endParaRPr>
          </a:p>
          <a:p>
            <a:pPr>
              <a:spcBef>
                <a:spcPts val="300"/>
              </a:spcBef>
            </a:pPr>
            <a:endParaRPr lang="en-GB" sz="2000" b="1">
              <a:cs typeface="Arial" panose="020B0604020202020204"/>
            </a:endParaRPr>
          </a:p>
          <a:p>
            <a:pPr>
              <a:spcBef>
                <a:spcPts val="300"/>
              </a:spcBef>
            </a:pPr>
            <a:r>
              <a:rPr lang="en-GB" sz="2000" b="1">
                <a:cs typeface="Arial" panose="020B0604020202020204"/>
              </a:rPr>
              <a:t>For Security and Fire:</a:t>
            </a:r>
          </a:p>
          <a:p>
            <a:pPr>
              <a:spcBef>
                <a:spcPts val="300"/>
              </a:spcBef>
            </a:pPr>
            <a:endParaRPr lang="en-GB" sz="2000" b="1">
              <a:cs typeface="Arial" panose="020B0604020202020204"/>
            </a:endParaRPr>
          </a:p>
          <a:p>
            <a:pPr marL="342900" indent="-342900">
              <a:spcBef>
                <a:spcPts val="300"/>
              </a:spcBef>
              <a:buFont typeface="Wingdings" pitchFamily="2" charset="2"/>
              <a:buChar char="§"/>
            </a:pPr>
            <a:r>
              <a:rPr lang="en-GB" sz="2000" b="1">
                <a:cs typeface="Arial" panose="020B0604020202020204"/>
              </a:rPr>
              <a:t>Security	BS EN EN1627</a:t>
            </a:r>
          </a:p>
          <a:p>
            <a:pPr marL="342900" indent="-342900">
              <a:spcBef>
                <a:spcPts val="300"/>
              </a:spcBef>
              <a:buFont typeface="Wingdings" pitchFamily="2" charset="2"/>
              <a:buChar char="§"/>
            </a:pPr>
            <a:r>
              <a:rPr lang="en-GB" sz="2000" b="1">
                <a:cs typeface="Arial" panose="020B0604020202020204"/>
              </a:rPr>
              <a:t>Fire		BS EN EN16034</a:t>
            </a:r>
          </a:p>
          <a:p>
            <a:pPr marL="342900" indent="-342900">
              <a:spcBef>
                <a:spcPts val="300"/>
              </a:spcBef>
              <a:buFont typeface="Wingdings" pitchFamily="2" charset="2"/>
              <a:buChar char="§"/>
            </a:pPr>
            <a:r>
              <a:rPr lang="en-GB" sz="2000" b="1">
                <a:cs typeface="Arial" panose="020B0604020202020204"/>
              </a:rPr>
              <a:t>Pressure </a:t>
            </a:r>
          </a:p>
          <a:p>
            <a:pPr marL="342900" indent="-342900">
              <a:spcBef>
                <a:spcPts val="300"/>
              </a:spcBef>
              <a:buFont typeface="Wingdings" pitchFamily="2" charset="2"/>
              <a:buChar char="§"/>
            </a:pPr>
            <a:r>
              <a:rPr lang="en-GB" sz="2000" b="1">
                <a:cs typeface="Arial" panose="020B0604020202020204"/>
              </a:rPr>
              <a:t>Bullet Resistant</a:t>
            </a:r>
          </a:p>
          <a:p>
            <a:pPr marL="342900" indent="-342900">
              <a:spcBef>
                <a:spcPts val="300"/>
              </a:spcBef>
              <a:buFont typeface="Wingdings" pitchFamily="2" charset="2"/>
              <a:buChar char="§"/>
            </a:pPr>
            <a:r>
              <a:rPr lang="en-GB" sz="2000" b="1">
                <a:cs typeface="Arial" panose="020B0604020202020204"/>
              </a:rPr>
              <a:t>Acoustics</a:t>
            </a:r>
          </a:p>
          <a:p>
            <a:pPr marL="342900" indent="-342900">
              <a:spcBef>
                <a:spcPts val="300"/>
              </a:spcBef>
              <a:buFont typeface="Wingdings" pitchFamily="2" charset="2"/>
              <a:buChar char="§"/>
            </a:pPr>
            <a:r>
              <a:rPr lang="en-GB" sz="2000" b="1">
                <a:cs typeface="Arial" panose="020B0604020202020204"/>
              </a:rPr>
              <a:t>EMC/EMI</a:t>
            </a:r>
          </a:p>
          <a:p>
            <a:pPr marL="342900" indent="-342900">
              <a:spcBef>
                <a:spcPts val="300"/>
              </a:spcBef>
              <a:buFont typeface="Wingdings" pitchFamily="2" charset="2"/>
              <a:buChar char="§"/>
            </a:pPr>
            <a:r>
              <a:rPr lang="en-GB" sz="2000" b="1">
                <a:cs typeface="Arial" panose="020B0604020202020204"/>
              </a:rPr>
              <a:t>Blast</a:t>
            </a:r>
          </a:p>
          <a:p>
            <a:pPr marL="342900" indent="-342900">
              <a:spcBef>
                <a:spcPts val="300"/>
              </a:spcBef>
              <a:buFont typeface="Wingdings" pitchFamily="2" charset="2"/>
              <a:buChar char="§"/>
            </a:pPr>
            <a:r>
              <a:rPr lang="en-GB" sz="2000" b="1">
                <a:cs typeface="Arial" panose="020B0604020202020204"/>
              </a:rPr>
              <a:t>And it goes on………..</a:t>
            </a:r>
          </a:p>
          <a:p>
            <a:pPr marL="342900" indent="-342900">
              <a:spcBef>
                <a:spcPts val="300"/>
              </a:spcBef>
              <a:buFont typeface="Arial" panose="020B0604020202020204" pitchFamily="34" charset="0"/>
              <a:buChar char="•"/>
            </a:pPr>
            <a:endParaRPr lang="en-GB" sz="2000" b="1">
              <a:cs typeface="Arial" panose="020B0604020202020204"/>
            </a:endParaRP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CA3789BB-3BF3-4E4F-83F9-F83195FD1F65}"/>
                  </a:ext>
                </a:extLst>
              </p14:cNvPr>
              <p14:cNvContentPartPr/>
              <p14:nvPr/>
            </p14:nvContentPartPr>
            <p14:xfrm>
              <a:off x="2102610" y="3284696"/>
              <a:ext cx="2154960" cy="903240"/>
            </p14:xfrm>
          </p:contentPart>
        </mc:Choice>
        <mc:Fallback xmlns="">
          <p:pic>
            <p:nvPicPr>
              <p:cNvPr id="4" name="Ink 3">
                <a:extLst>
                  <a:ext uri="{FF2B5EF4-FFF2-40B4-BE49-F238E27FC236}">
                    <a16:creationId xmlns:a16="http://schemas.microsoft.com/office/drawing/2014/main" id="{CA3789BB-3BF3-4E4F-83F9-F83195FD1F65}"/>
                  </a:ext>
                </a:extLst>
              </p:cNvPr>
              <p:cNvPicPr/>
              <p:nvPr/>
            </p:nvPicPr>
            <p:blipFill>
              <a:blip r:embed="rId3"/>
              <a:stretch>
                <a:fillRect/>
              </a:stretch>
            </p:blipFill>
            <p:spPr>
              <a:xfrm>
                <a:off x="2048610" y="3176653"/>
                <a:ext cx="2262600" cy="1118966"/>
              </a:xfrm>
              <a:prstGeom prst="rect">
                <a:avLst/>
              </a:prstGeom>
            </p:spPr>
          </p:pic>
        </mc:Fallback>
      </mc:AlternateContent>
      <p:sp>
        <p:nvSpPr>
          <p:cNvPr id="8" name="Rechteck 3">
            <a:extLst>
              <a:ext uri="{FF2B5EF4-FFF2-40B4-BE49-F238E27FC236}">
                <a16:creationId xmlns:a16="http://schemas.microsoft.com/office/drawing/2014/main" id="{7A583E48-0B68-6549-BA50-2C4CDB658993}"/>
              </a:ext>
            </a:extLst>
          </p:cNvPr>
          <p:cNvSpPr/>
          <p:nvPr/>
        </p:nvSpPr>
        <p:spPr>
          <a:xfrm>
            <a:off x="512619" y="5998047"/>
            <a:ext cx="6844702" cy="400110"/>
          </a:xfrm>
          <a:prstGeom prst="rect">
            <a:avLst/>
          </a:prstGeom>
        </p:spPr>
        <p:txBody>
          <a:bodyPr wrap="square" anchor="t">
            <a:spAutoFit/>
          </a:bodyPr>
          <a:lstStyle/>
          <a:p>
            <a:pPr>
              <a:spcBef>
                <a:spcPts val="688"/>
              </a:spcBef>
              <a:spcAft>
                <a:spcPts val="688"/>
              </a:spcAft>
            </a:pPr>
            <a:r>
              <a:rPr lang="en-GB" sz="2000" b="1">
                <a:cs typeface="Arial" panose="020B0604020202020204"/>
              </a:rPr>
              <a:t>A-ha – fire again ! Same number</a:t>
            </a:r>
          </a:p>
        </p:txBody>
      </p:sp>
      <p:grpSp>
        <p:nvGrpSpPr>
          <p:cNvPr id="9" name="Group 8">
            <a:extLst>
              <a:ext uri="{FF2B5EF4-FFF2-40B4-BE49-F238E27FC236}">
                <a16:creationId xmlns:a16="http://schemas.microsoft.com/office/drawing/2014/main" id="{49292396-D521-2F43-96BC-E93C8A3FDE2C}"/>
              </a:ext>
            </a:extLst>
          </p:cNvPr>
          <p:cNvGrpSpPr/>
          <p:nvPr/>
        </p:nvGrpSpPr>
        <p:grpSpPr>
          <a:xfrm>
            <a:off x="5706660" y="4826612"/>
            <a:ext cx="2834645" cy="1307204"/>
            <a:chOff x="5213291" y="4647029"/>
            <a:chExt cx="3620669" cy="1669681"/>
          </a:xfrm>
        </p:grpSpPr>
        <p:pic>
          <p:nvPicPr>
            <p:cNvPr id="10" name="Picture 9">
              <a:extLst>
                <a:ext uri="{FF2B5EF4-FFF2-40B4-BE49-F238E27FC236}">
                  <a16:creationId xmlns:a16="http://schemas.microsoft.com/office/drawing/2014/main" id="{B8D6EA83-10A2-4340-9286-0157CB5197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3291" y="4647030"/>
              <a:ext cx="1669680" cy="1669680"/>
            </a:xfrm>
            <a:prstGeom prst="rect">
              <a:avLst/>
            </a:prstGeom>
          </p:spPr>
        </p:pic>
        <p:pic>
          <p:nvPicPr>
            <p:cNvPr id="11" name="Picture 10">
              <a:extLst>
                <a:ext uri="{FF2B5EF4-FFF2-40B4-BE49-F238E27FC236}">
                  <a16:creationId xmlns:a16="http://schemas.microsoft.com/office/drawing/2014/main" id="{17F4A299-BF56-E04B-94B7-DDCA650377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64281" y="4647029"/>
              <a:ext cx="1669679" cy="1669679"/>
            </a:xfrm>
            <a:prstGeom prst="rect">
              <a:avLst/>
            </a:prstGeom>
          </p:spPr>
        </p:pic>
      </p:grpSp>
      <p:pic>
        <p:nvPicPr>
          <p:cNvPr id="12" name="Content Placeholder 7">
            <a:extLst>
              <a:ext uri="{FF2B5EF4-FFF2-40B4-BE49-F238E27FC236}">
                <a16:creationId xmlns:a16="http://schemas.microsoft.com/office/drawing/2014/main" id="{8378C76E-CDF5-984D-8F1F-455C0666B724}"/>
              </a:ext>
            </a:extLst>
          </p:cNvPr>
          <p:cNvPicPr>
            <a:picLocks noGrp="1" noChangeAspect="1"/>
          </p:cNvPicPr>
          <p:nvPr>
            <p:ph sz="quarter" idx="34"/>
          </p:nvPr>
        </p:nvPicPr>
        <p:blipFill rotWithShape="1">
          <a:blip r:embed="rId6" cstate="screen">
            <a:extLst>
              <a:ext uri="{28A0092B-C50C-407E-A947-70E740481C1C}">
                <a14:useLocalDpi xmlns:a14="http://schemas.microsoft.com/office/drawing/2010/main"/>
              </a:ext>
            </a:extLst>
          </a:blip>
          <a:srcRect l="14353"/>
          <a:stretch/>
        </p:blipFill>
        <p:spPr bwMode="gray">
          <a:xfrm>
            <a:off x="8261498" y="1507341"/>
            <a:ext cx="3283331" cy="2875178"/>
          </a:xfrm>
          <a:prstGeom prst="rect">
            <a:avLst/>
          </a:prstGeom>
        </p:spPr>
      </p:pic>
      <p:pic>
        <p:nvPicPr>
          <p:cNvPr id="13" name="Picture 12">
            <a:extLst>
              <a:ext uri="{FF2B5EF4-FFF2-40B4-BE49-F238E27FC236}">
                <a16:creationId xmlns:a16="http://schemas.microsoft.com/office/drawing/2014/main" id="{38AAD7C2-476F-1245-8295-90025FFC86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spTree>
    <p:extLst>
      <p:ext uri="{BB962C8B-B14F-4D97-AF65-F5344CB8AC3E}">
        <p14:creationId xmlns:p14="http://schemas.microsoft.com/office/powerpoint/2010/main" val="88588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9">
            <a:extLst>
              <a:ext uri="{FF2B5EF4-FFF2-40B4-BE49-F238E27FC236}">
                <a16:creationId xmlns:a16="http://schemas.microsoft.com/office/drawing/2014/main" id="{F2718FA5-BC5E-B547-ACCA-E4C0B1F0A0B2}"/>
              </a:ext>
            </a:extLst>
          </p:cNvPr>
          <p:cNvSpPr/>
          <p:nvPr/>
        </p:nvSpPr>
        <p:spPr>
          <a:xfrm>
            <a:off x="-1" y="0"/>
            <a:ext cx="7164281" cy="620949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Slide Number Placeholder 1">
            <a:extLst>
              <a:ext uri="{FF2B5EF4-FFF2-40B4-BE49-F238E27FC236}">
                <a16:creationId xmlns:a16="http://schemas.microsoft.com/office/drawing/2014/main" id="{2BF5CA79-366F-9A41-8BAC-CC3E3B2FE736}"/>
              </a:ext>
            </a:extLst>
          </p:cNvPr>
          <p:cNvSpPr>
            <a:spLocks noGrp="1"/>
          </p:cNvSpPr>
          <p:nvPr>
            <p:ph type="sldNum" sz="quarter" idx="33"/>
          </p:nvPr>
        </p:nvSpPr>
        <p:spPr/>
        <p:txBody>
          <a:bodyPr/>
          <a:lstStyle/>
          <a:p>
            <a:fld id="{FCEB0F34-BB6E-E94A-9CCE-E54518D97C46}" type="slidenum">
              <a:rPr lang="en-US" smtClean="0"/>
              <a:pPr/>
              <a:t>34</a:t>
            </a:fld>
            <a:r>
              <a:rPr lang="en-US"/>
              <a:t> </a:t>
            </a:r>
            <a:endParaRPr lang="en-US" b="0"/>
          </a:p>
        </p:txBody>
      </p:sp>
      <p:sp>
        <p:nvSpPr>
          <p:cNvPr id="3" name="Title 2">
            <a:extLst>
              <a:ext uri="{FF2B5EF4-FFF2-40B4-BE49-F238E27FC236}">
                <a16:creationId xmlns:a16="http://schemas.microsoft.com/office/drawing/2014/main" id="{2CB42685-39FB-504B-9059-E579E19928D7}"/>
              </a:ext>
            </a:extLst>
          </p:cNvPr>
          <p:cNvSpPr>
            <a:spLocks noGrp="1"/>
          </p:cNvSpPr>
          <p:nvPr>
            <p:ph type="title"/>
          </p:nvPr>
        </p:nvSpPr>
        <p:spPr>
          <a:xfrm flipH="1">
            <a:off x="319578" y="303505"/>
            <a:ext cx="11464417" cy="346249"/>
          </a:xfrm>
        </p:spPr>
        <p:txBody>
          <a:bodyPr/>
          <a:lstStyle/>
          <a:p>
            <a:r>
              <a:rPr lang="en-GB"/>
              <a:t>Sub Norms - the option - the door builder</a:t>
            </a:r>
            <a:endParaRPr lang="en-US"/>
          </a:p>
        </p:txBody>
      </p:sp>
      <p:sp>
        <p:nvSpPr>
          <p:cNvPr id="43" name="Rechteck 3">
            <a:extLst>
              <a:ext uri="{FF2B5EF4-FFF2-40B4-BE49-F238E27FC236}">
                <a16:creationId xmlns:a16="http://schemas.microsoft.com/office/drawing/2014/main" id="{B5CC8FDE-3A9D-9441-8D65-32A43FF15FBF}"/>
              </a:ext>
            </a:extLst>
          </p:cNvPr>
          <p:cNvSpPr/>
          <p:nvPr/>
        </p:nvSpPr>
        <p:spPr>
          <a:xfrm>
            <a:off x="319579" y="920740"/>
            <a:ext cx="6844702" cy="400110"/>
          </a:xfrm>
          <a:prstGeom prst="rect">
            <a:avLst/>
          </a:prstGeom>
        </p:spPr>
        <p:txBody>
          <a:bodyPr wrap="square" anchor="t">
            <a:spAutoFit/>
          </a:bodyPr>
          <a:lstStyle/>
          <a:p>
            <a:pPr>
              <a:spcBef>
                <a:spcPts val="688"/>
              </a:spcBef>
              <a:spcAft>
                <a:spcPts val="688"/>
              </a:spcAft>
            </a:pPr>
            <a:r>
              <a:rPr lang="en-GB" sz="2000" b="1">
                <a:cs typeface="Arial" panose="020B0604020202020204"/>
              </a:rPr>
              <a:t>NEED A </a:t>
            </a:r>
            <a:r>
              <a:rPr lang="en-GB" sz="2000" b="1" err="1">
                <a:cs typeface="Arial" panose="020B0604020202020204"/>
              </a:rPr>
              <a:t>DoP</a:t>
            </a:r>
            <a:endParaRPr lang="en-GB" sz="2000" b="1">
              <a:cs typeface="Arial" panose="020B0604020202020204"/>
            </a:endParaRPr>
          </a:p>
        </p:txBody>
      </p:sp>
      <p:grpSp>
        <p:nvGrpSpPr>
          <p:cNvPr id="5" name="Group 4">
            <a:extLst>
              <a:ext uri="{FF2B5EF4-FFF2-40B4-BE49-F238E27FC236}">
                <a16:creationId xmlns:a16="http://schemas.microsoft.com/office/drawing/2014/main" id="{BB71377B-AC8F-D042-9FFD-231B406D1E7C}"/>
              </a:ext>
            </a:extLst>
          </p:cNvPr>
          <p:cNvGrpSpPr/>
          <p:nvPr/>
        </p:nvGrpSpPr>
        <p:grpSpPr>
          <a:xfrm>
            <a:off x="5706660" y="4826612"/>
            <a:ext cx="2834645" cy="1307204"/>
            <a:chOff x="5213291" y="4647029"/>
            <a:chExt cx="3620669" cy="1669681"/>
          </a:xfrm>
        </p:grpSpPr>
        <p:pic>
          <p:nvPicPr>
            <p:cNvPr id="17" name="Picture 16">
              <a:extLst>
                <a:ext uri="{FF2B5EF4-FFF2-40B4-BE49-F238E27FC236}">
                  <a16:creationId xmlns:a16="http://schemas.microsoft.com/office/drawing/2014/main" id="{CD5FB0C9-8D20-D645-BD44-E483B9D62B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13291" y="4647030"/>
              <a:ext cx="1669680" cy="1669680"/>
            </a:xfrm>
            <a:prstGeom prst="rect">
              <a:avLst/>
            </a:prstGeom>
          </p:spPr>
        </p:pic>
        <p:pic>
          <p:nvPicPr>
            <p:cNvPr id="19" name="Picture 18">
              <a:extLst>
                <a:ext uri="{FF2B5EF4-FFF2-40B4-BE49-F238E27FC236}">
                  <a16:creationId xmlns:a16="http://schemas.microsoft.com/office/drawing/2014/main" id="{37875E8D-7434-7443-89C3-C385405F81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4281" y="4647029"/>
              <a:ext cx="1669679" cy="1669679"/>
            </a:xfrm>
            <a:prstGeom prst="rect">
              <a:avLst/>
            </a:prstGeom>
          </p:spPr>
        </p:pic>
      </p:grpSp>
      <p:pic>
        <p:nvPicPr>
          <p:cNvPr id="11" name="Picture 10">
            <a:extLst>
              <a:ext uri="{FF2B5EF4-FFF2-40B4-BE49-F238E27FC236}">
                <a16:creationId xmlns:a16="http://schemas.microsoft.com/office/drawing/2014/main" id="{C17F0396-CAC6-F14B-ADB9-BA4B401D00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pic>
        <p:nvPicPr>
          <p:cNvPr id="13" name="Picture 12">
            <a:extLst>
              <a:ext uri="{FF2B5EF4-FFF2-40B4-BE49-F238E27FC236}">
                <a16:creationId xmlns:a16="http://schemas.microsoft.com/office/drawing/2014/main" id="{3E6380EB-3161-4F0A-BAD5-46FDE41F9964}"/>
              </a:ext>
            </a:extLst>
          </p:cNvPr>
          <p:cNvPicPr>
            <a:picLocks noChangeAspect="1"/>
          </p:cNvPicPr>
          <p:nvPr/>
        </p:nvPicPr>
        <p:blipFill>
          <a:blip r:embed="rId5"/>
          <a:stretch>
            <a:fillRect/>
          </a:stretch>
        </p:blipFill>
        <p:spPr>
          <a:xfrm>
            <a:off x="249755" y="1591836"/>
            <a:ext cx="4219697" cy="3782597"/>
          </a:xfrm>
          <a:prstGeom prst="rect">
            <a:avLst/>
          </a:prstGeom>
          <a:ln>
            <a:solidFill>
              <a:schemeClr val="tx1"/>
            </a:solidFill>
          </a:ln>
        </p:spPr>
      </p:pic>
      <p:pic>
        <p:nvPicPr>
          <p:cNvPr id="14" name="Picture 13">
            <a:extLst>
              <a:ext uri="{FF2B5EF4-FFF2-40B4-BE49-F238E27FC236}">
                <a16:creationId xmlns:a16="http://schemas.microsoft.com/office/drawing/2014/main" id="{C7A733DD-801F-4399-B36C-D7445BDF833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11069" y="1510459"/>
            <a:ext cx="2187463" cy="1434471"/>
          </a:xfrm>
          <a:prstGeom prst="rect">
            <a:avLst/>
          </a:prstGeom>
        </p:spPr>
      </p:pic>
      <p:pic>
        <p:nvPicPr>
          <p:cNvPr id="15" name="Content Placeholder 7">
            <a:extLst>
              <a:ext uri="{FF2B5EF4-FFF2-40B4-BE49-F238E27FC236}">
                <a16:creationId xmlns:a16="http://schemas.microsoft.com/office/drawing/2014/main" id="{1EDA153C-7A46-48A8-B8F9-8B39F1FBACF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4353"/>
          <a:stretch/>
        </p:blipFill>
        <p:spPr bwMode="gray">
          <a:xfrm>
            <a:off x="8098972" y="1393011"/>
            <a:ext cx="3445858" cy="3017501"/>
          </a:xfrm>
          <a:prstGeom prst="rect">
            <a:avLst/>
          </a:prstGeom>
        </p:spPr>
      </p:pic>
    </p:spTree>
    <p:extLst>
      <p:ext uri="{BB962C8B-B14F-4D97-AF65-F5344CB8AC3E}">
        <p14:creationId xmlns:p14="http://schemas.microsoft.com/office/powerpoint/2010/main" val="231337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19">
            <a:extLst>
              <a:ext uri="{FF2B5EF4-FFF2-40B4-BE49-F238E27FC236}">
                <a16:creationId xmlns:a16="http://schemas.microsoft.com/office/drawing/2014/main" id="{D197E32B-AB1D-8A4A-97AE-2A5C19C68E7D}"/>
              </a:ext>
            </a:extLst>
          </p:cNvPr>
          <p:cNvSpPr/>
          <p:nvPr/>
        </p:nvSpPr>
        <p:spPr>
          <a:xfrm>
            <a:off x="0" y="0"/>
            <a:ext cx="7164281" cy="62094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Slide Number Placeholder 1">
            <a:extLst>
              <a:ext uri="{FF2B5EF4-FFF2-40B4-BE49-F238E27FC236}">
                <a16:creationId xmlns:a16="http://schemas.microsoft.com/office/drawing/2014/main" id="{0B996E24-6B15-1E4A-8E33-330E5F6A253B}"/>
              </a:ext>
            </a:extLst>
          </p:cNvPr>
          <p:cNvSpPr>
            <a:spLocks noGrp="1"/>
          </p:cNvSpPr>
          <p:nvPr>
            <p:ph type="sldNum" sz="quarter" idx="33"/>
          </p:nvPr>
        </p:nvSpPr>
        <p:spPr/>
        <p:txBody>
          <a:bodyPr/>
          <a:lstStyle/>
          <a:p>
            <a:fld id="{FCEB0F34-BB6E-E94A-9CCE-E54518D97C46}" type="slidenum">
              <a:rPr lang="en-US" smtClean="0"/>
              <a:pPr/>
              <a:t>35</a:t>
            </a:fld>
            <a:r>
              <a:rPr lang="en-US"/>
              <a:t> </a:t>
            </a:r>
            <a:endParaRPr lang="en-US" b="0"/>
          </a:p>
        </p:txBody>
      </p:sp>
      <p:sp>
        <p:nvSpPr>
          <p:cNvPr id="17" name="Title 2">
            <a:extLst>
              <a:ext uri="{FF2B5EF4-FFF2-40B4-BE49-F238E27FC236}">
                <a16:creationId xmlns:a16="http://schemas.microsoft.com/office/drawing/2014/main" id="{79BA1E0F-A00C-D240-9473-8460938C1F25}"/>
              </a:ext>
            </a:extLst>
          </p:cNvPr>
          <p:cNvSpPr>
            <a:spLocks noGrp="1"/>
          </p:cNvSpPr>
          <p:nvPr>
            <p:ph type="title"/>
          </p:nvPr>
        </p:nvSpPr>
        <p:spPr>
          <a:xfrm flipH="1">
            <a:off x="319578" y="303505"/>
            <a:ext cx="11464417" cy="346249"/>
          </a:xfrm>
        </p:spPr>
        <p:txBody>
          <a:bodyPr/>
          <a:lstStyle/>
          <a:p>
            <a:r>
              <a:rPr lang="en-GB"/>
              <a:t>Fire Standards</a:t>
            </a:r>
            <a:endParaRPr lang="en-US"/>
          </a:p>
        </p:txBody>
      </p:sp>
      <p:sp>
        <p:nvSpPr>
          <p:cNvPr id="18" name="Rechteck 3">
            <a:extLst>
              <a:ext uri="{FF2B5EF4-FFF2-40B4-BE49-F238E27FC236}">
                <a16:creationId xmlns:a16="http://schemas.microsoft.com/office/drawing/2014/main" id="{0CA8DFAA-EAFE-A647-9CF3-0EDC887364CC}"/>
              </a:ext>
            </a:extLst>
          </p:cNvPr>
          <p:cNvSpPr/>
          <p:nvPr/>
        </p:nvSpPr>
        <p:spPr>
          <a:xfrm>
            <a:off x="319579" y="920740"/>
            <a:ext cx="6844702" cy="5075748"/>
          </a:xfrm>
          <a:prstGeom prst="rect">
            <a:avLst/>
          </a:prstGeom>
        </p:spPr>
        <p:txBody>
          <a:bodyPr wrap="square" anchor="t">
            <a:spAutoFit/>
          </a:bodyPr>
          <a:lstStyle/>
          <a:p>
            <a:pPr>
              <a:spcBef>
                <a:spcPts val="688"/>
              </a:spcBef>
              <a:spcAft>
                <a:spcPts val="688"/>
              </a:spcAft>
            </a:pPr>
            <a:r>
              <a:rPr lang="en-GB" b="1"/>
              <a:t>So we have our internal and external doors and our fire standard? Yes, but …. No…</a:t>
            </a:r>
            <a:endParaRPr lang="en-GB" b="1">
              <a:cs typeface="Arial"/>
            </a:endParaRPr>
          </a:p>
          <a:p>
            <a:pPr>
              <a:spcBef>
                <a:spcPts val="300"/>
              </a:spcBef>
            </a:pPr>
            <a:r>
              <a:rPr lang="en-GB" sz="2000" b="1"/>
              <a:t>The three we commonly see are:</a:t>
            </a:r>
            <a:endParaRPr lang="en-GB" sz="2000" b="1">
              <a:cs typeface="Arial" panose="020B0604020202020204"/>
            </a:endParaRPr>
          </a:p>
          <a:p>
            <a:pPr>
              <a:spcBef>
                <a:spcPts val="300"/>
              </a:spcBef>
            </a:pPr>
            <a:endParaRPr lang="en-GB" sz="2000" b="1">
              <a:cs typeface="Arial" panose="020B0604020202020204"/>
            </a:endParaRPr>
          </a:p>
          <a:p>
            <a:pPr marL="342900" indent="-342900">
              <a:spcBef>
                <a:spcPts val="300"/>
              </a:spcBef>
              <a:buFont typeface="Wingdings" pitchFamily="2" charset="2"/>
              <a:buChar char="§"/>
            </a:pPr>
            <a:r>
              <a:rPr lang="en-GB" sz="2000" b="1">
                <a:cs typeface="Arial" panose="020B0604020202020204"/>
              </a:rPr>
              <a:t>EN 1634-1</a:t>
            </a:r>
          </a:p>
          <a:p>
            <a:pPr marL="342900" indent="-342900">
              <a:spcBef>
                <a:spcPts val="300"/>
              </a:spcBef>
              <a:buFont typeface="Wingdings" pitchFamily="2" charset="2"/>
              <a:buChar char="§"/>
            </a:pPr>
            <a:r>
              <a:rPr lang="en-GB" sz="2000" b="1">
                <a:cs typeface="Arial" panose="020B0604020202020204"/>
              </a:rPr>
              <a:t>BS 476 pt22</a:t>
            </a:r>
          </a:p>
          <a:p>
            <a:pPr marL="342900" indent="-342900">
              <a:spcBef>
                <a:spcPts val="300"/>
              </a:spcBef>
              <a:buFont typeface="Wingdings" pitchFamily="2" charset="2"/>
              <a:buChar char="§"/>
            </a:pPr>
            <a:r>
              <a:rPr lang="en-GB" sz="2000" b="1">
                <a:cs typeface="Arial" panose="020B0604020202020204"/>
              </a:rPr>
              <a:t>CERTIFIRE</a:t>
            </a:r>
          </a:p>
          <a:p>
            <a:pPr marL="342900" indent="-342900">
              <a:spcBef>
                <a:spcPts val="300"/>
              </a:spcBef>
              <a:buFont typeface="Wingdings" pitchFamily="2" charset="2"/>
              <a:buChar char="§"/>
            </a:pPr>
            <a:r>
              <a:rPr lang="en-GB" sz="2000" b="1">
                <a:cs typeface="Arial" panose="020B0604020202020204"/>
              </a:rPr>
              <a:t>DIN4102</a:t>
            </a:r>
          </a:p>
          <a:p>
            <a:pPr marL="342900" indent="-342900">
              <a:spcBef>
                <a:spcPts val="300"/>
              </a:spcBef>
              <a:buFont typeface="Arial" panose="020B0604020202020204" pitchFamily="34" charset="0"/>
              <a:buChar char="•"/>
            </a:pPr>
            <a:endParaRPr lang="en-GB" sz="2000" b="1">
              <a:cs typeface="Arial" panose="020B0604020202020204"/>
            </a:endParaRPr>
          </a:p>
          <a:p>
            <a:pPr>
              <a:spcBef>
                <a:spcPts val="300"/>
              </a:spcBef>
            </a:pPr>
            <a:r>
              <a:rPr lang="en-GB" sz="2000" b="1">
                <a:cs typeface="Arial" panose="020B0604020202020204"/>
              </a:rPr>
              <a:t>Essentially these standards all have:</a:t>
            </a:r>
          </a:p>
          <a:p>
            <a:pPr>
              <a:spcBef>
                <a:spcPts val="300"/>
              </a:spcBef>
            </a:pPr>
            <a:endParaRPr lang="en-GB" sz="2000" b="1">
              <a:cs typeface="Arial" panose="020B0604020202020204"/>
            </a:endParaRPr>
          </a:p>
          <a:p>
            <a:pPr marL="342900" indent="-342900">
              <a:spcBef>
                <a:spcPts val="300"/>
              </a:spcBef>
              <a:buFont typeface="Wingdings" pitchFamily="2" charset="2"/>
              <a:buChar char="§"/>
            </a:pPr>
            <a:r>
              <a:rPr lang="en-GB" sz="2000" b="1">
                <a:cs typeface="Arial" panose="020B0604020202020204"/>
              </a:rPr>
              <a:t>A test</a:t>
            </a:r>
          </a:p>
          <a:p>
            <a:pPr marL="342900" indent="-342900">
              <a:spcBef>
                <a:spcPts val="300"/>
              </a:spcBef>
              <a:buFont typeface="Wingdings" pitchFamily="2" charset="2"/>
              <a:buChar char="§"/>
            </a:pPr>
            <a:r>
              <a:rPr lang="en-GB" sz="2000" b="1">
                <a:cs typeface="Arial" panose="020B0604020202020204"/>
              </a:rPr>
              <a:t>A method of reporting</a:t>
            </a:r>
          </a:p>
          <a:p>
            <a:pPr marL="342900" indent="-342900">
              <a:spcBef>
                <a:spcPts val="300"/>
              </a:spcBef>
              <a:buFont typeface="Wingdings" pitchFamily="2" charset="2"/>
              <a:buChar char="§"/>
            </a:pPr>
            <a:r>
              <a:rPr lang="en-GB" sz="2000" b="1">
                <a:cs typeface="Arial" panose="020B0604020202020204"/>
              </a:rPr>
              <a:t>A method of assessing </a:t>
            </a:r>
          </a:p>
        </p:txBody>
      </p:sp>
      <p:pic>
        <p:nvPicPr>
          <p:cNvPr id="20" name="Picture 19" descr="P7210051">
            <a:extLst>
              <a:ext uri="{FF2B5EF4-FFF2-40B4-BE49-F238E27FC236}">
                <a16:creationId xmlns:a16="http://schemas.microsoft.com/office/drawing/2014/main" id="{733775D1-A281-194A-B72C-5EF332B76489}"/>
              </a:ext>
            </a:extLst>
          </p:cNvPr>
          <p:cNvPicPr/>
          <p:nvPr/>
        </p:nvPicPr>
        <p:blipFill>
          <a:blip r:embed="rId2" cstate="email">
            <a:lum bright="20000" contrast="20000"/>
            <a:extLst>
              <a:ext uri="{28A0092B-C50C-407E-A947-70E740481C1C}">
                <a14:useLocalDpi xmlns:a14="http://schemas.microsoft.com/office/drawing/2010/main"/>
              </a:ext>
            </a:extLst>
          </a:blip>
          <a:srcRect/>
          <a:stretch>
            <a:fillRect/>
          </a:stretch>
        </p:blipFill>
        <p:spPr bwMode="auto">
          <a:xfrm>
            <a:off x="7483860" y="1024281"/>
            <a:ext cx="3854590" cy="338792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65B34809-8B1E-754C-A393-BCEBE604B9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spTree>
    <p:extLst>
      <p:ext uri="{BB962C8B-B14F-4D97-AF65-F5344CB8AC3E}">
        <p14:creationId xmlns:p14="http://schemas.microsoft.com/office/powerpoint/2010/main" val="220152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19">
            <a:extLst>
              <a:ext uri="{FF2B5EF4-FFF2-40B4-BE49-F238E27FC236}">
                <a16:creationId xmlns:a16="http://schemas.microsoft.com/office/drawing/2014/main" id="{DD999DE1-0C4B-264A-A39C-51B45E9BD7F2}"/>
              </a:ext>
            </a:extLst>
          </p:cNvPr>
          <p:cNvSpPr/>
          <p:nvPr/>
        </p:nvSpPr>
        <p:spPr>
          <a:xfrm>
            <a:off x="0" y="0"/>
            <a:ext cx="7164281" cy="62094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Slide Number Placeholder 1">
            <a:extLst>
              <a:ext uri="{FF2B5EF4-FFF2-40B4-BE49-F238E27FC236}">
                <a16:creationId xmlns:a16="http://schemas.microsoft.com/office/drawing/2014/main" id="{0B996E24-6B15-1E4A-8E33-330E5F6A253B}"/>
              </a:ext>
            </a:extLst>
          </p:cNvPr>
          <p:cNvSpPr>
            <a:spLocks noGrp="1"/>
          </p:cNvSpPr>
          <p:nvPr>
            <p:ph type="sldNum" sz="quarter" idx="33"/>
          </p:nvPr>
        </p:nvSpPr>
        <p:spPr/>
        <p:txBody>
          <a:bodyPr/>
          <a:lstStyle/>
          <a:p>
            <a:fld id="{FCEB0F34-BB6E-E94A-9CCE-E54518D97C46}" type="slidenum">
              <a:rPr lang="en-US" smtClean="0"/>
              <a:pPr/>
              <a:t>36</a:t>
            </a:fld>
            <a:r>
              <a:rPr lang="en-US"/>
              <a:t> </a:t>
            </a:r>
            <a:endParaRPr lang="en-US" b="0"/>
          </a:p>
        </p:txBody>
      </p:sp>
      <p:sp>
        <p:nvSpPr>
          <p:cNvPr id="17" name="Title 2">
            <a:extLst>
              <a:ext uri="{FF2B5EF4-FFF2-40B4-BE49-F238E27FC236}">
                <a16:creationId xmlns:a16="http://schemas.microsoft.com/office/drawing/2014/main" id="{79BA1E0F-A00C-D240-9473-8460938C1F25}"/>
              </a:ext>
            </a:extLst>
          </p:cNvPr>
          <p:cNvSpPr>
            <a:spLocks noGrp="1"/>
          </p:cNvSpPr>
          <p:nvPr>
            <p:ph type="title"/>
          </p:nvPr>
        </p:nvSpPr>
        <p:spPr>
          <a:xfrm flipH="1">
            <a:off x="319578" y="303505"/>
            <a:ext cx="11464417" cy="346249"/>
          </a:xfrm>
        </p:spPr>
        <p:txBody>
          <a:bodyPr/>
          <a:lstStyle/>
          <a:p>
            <a:r>
              <a:rPr lang="en-GB"/>
              <a:t>The Test</a:t>
            </a:r>
            <a:endParaRPr lang="en-US"/>
          </a:p>
        </p:txBody>
      </p:sp>
      <p:sp>
        <p:nvSpPr>
          <p:cNvPr id="18" name="Rechteck 3">
            <a:extLst>
              <a:ext uri="{FF2B5EF4-FFF2-40B4-BE49-F238E27FC236}">
                <a16:creationId xmlns:a16="http://schemas.microsoft.com/office/drawing/2014/main" id="{0CA8DFAA-EAFE-A647-9CF3-0EDC887364CC}"/>
              </a:ext>
            </a:extLst>
          </p:cNvPr>
          <p:cNvSpPr/>
          <p:nvPr/>
        </p:nvSpPr>
        <p:spPr>
          <a:xfrm>
            <a:off x="319579" y="920740"/>
            <a:ext cx="6844702" cy="4178067"/>
          </a:xfrm>
          <a:prstGeom prst="rect">
            <a:avLst/>
          </a:prstGeom>
        </p:spPr>
        <p:txBody>
          <a:bodyPr wrap="square" anchor="t">
            <a:spAutoFit/>
          </a:bodyPr>
          <a:lstStyle/>
          <a:p>
            <a:pPr>
              <a:spcBef>
                <a:spcPts val="688"/>
              </a:spcBef>
              <a:spcAft>
                <a:spcPts val="688"/>
              </a:spcAft>
            </a:pPr>
            <a:r>
              <a:rPr lang="en-GB" b="1"/>
              <a:t>Each test has defined criteria to make them the same…Yes, but …. No…</a:t>
            </a:r>
            <a:endParaRPr lang="en-GB" b="1">
              <a:cs typeface="Arial"/>
            </a:endParaRPr>
          </a:p>
          <a:p>
            <a:pPr>
              <a:spcBef>
                <a:spcPts val="300"/>
              </a:spcBef>
            </a:pPr>
            <a:r>
              <a:rPr lang="en-GB" sz="2000" b="1"/>
              <a:t>Each test is different from the other:</a:t>
            </a:r>
            <a:endParaRPr lang="en-GB" sz="2000" b="1">
              <a:cs typeface="Arial" panose="020B0604020202020204"/>
            </a:endParaRPr>
          </a:p>
          <a:p>
            <a:pPr>
              <a:spcBef>
                <a:spcPts val="300"/>
              </a:spcBef>
            </a:pPr>
            <a:endParaRPr lang="en-GB" sz="2000" b="1">
              <a:cs typeface="Arial" panose="020B0604020202020204"/>
            </a:endParaRPr>
          </a:p>
          <a:p>
            <a:pPr marL="342900" indent="-342900">
              <a:spcBef>
                <a:spcPts val="300"/>
              </a:spcBef>
              <a:buFont typeface="Wingdings" pitchFamily="2" charset="2"/>
              <a:buChar char="§"/>
            </a:pPr>
            <a:r>
              <a:rPr lang="en-GB" sz="2000" b="1">
                <a:cs typeface="Arial" panose="020B0604020202020204"/>
              </a:rPr>
              <a:t>EN 1634-1</a:t>
            </a:r>
          </a:p>
          <a:p>
            <a:pPr marL="342900" indent="-342900">
              <a:spcBef>
                <a:spcPts val="300"/>
              </a:spcBef>
              <a:buFont typeface="Wingdings" pitchFamily="2" charset="2"/>
              <a:buChar char="§"/>
            </a:pPr>
            <a:r>
              <a:rPr lang="en-GB" sz="2000" b="1">
                <a:cs typeface="Arial" panose="020B0604020202020204"/>
              </a:rPr>
              <a:t>BS 476 pt22</a:t>
            </a:r>
          </a:p>
          <a:p>
            <a:pPr marL="342900" indent="-342900">
              <a:spcBef>
                <a:spcPts val="300"/>
              </a:spcBef>
              <a:buFont typeface="Wingdings" pitchFamily="2" charset="2"/>
              <a:buChar char="§"/>
            </a:pPr>
            <a:r>
              <a:rPr lang="en-GB" sz="2000" b="1">
                <a:cs typeface="Arial" panose="020B0604020202020204"/>
              </a:rPr>
              <a:t>CERTIFIRE </a:t>
            </a:r>
          </a:p>
          <a:p>
            <a:pPr marL="342900" indent="-342900">
              <a:spcBef>
                <a:spcPts val="300"/>
              </a:spcBef>
              <a:buFont typeface="Wingdings" pitchFamily="2" charset="2"/>
              <a:buChar char="§"/>
            </a:pPr>
            <a:r>
              <a:rPr lang="en-GB" sz="2000" b="1">
                <a:cs typeface="Arial" panose="020B0604020202020204"/>
              </a:rPr>
              <a:t>DIN4102</a:t>
            </a:r>
          </a:p>
          <a:p>
            <a:pPr marL="342900" indent="-342900">
              <a:spcBef>
                <a:spcPts val="300"/>
              </a:spcBef>
              <a:buFont typeface="Arial" panose="020B0604020202020204" pitchFamily="34" charset="0"/>
              <a:buChar char="•"/>
            </a:pPr>
            <a:endParaRPr lang="en-GB" sz="2000" b="1">
              <a:cs typeface="Arial" panose="020B0604020202020204"/>
            </a:endParaRPr>
          </a:p>
          <a:p>
            <a:pPr>
              <a:spcBef>
                <a:spcPts val="688"/>
              </a:spcBef>
              <a:spcAft>
                <a:spcPts val="688"/>
              </a:spcAft>
            </a:pPr>
            <a:r>
              <a:rPr lang="en-GB" sz="2000" b="1"/>
              <a:t>Can I assume a BS 476 pt22 door is also EN 1634-1?</a:t>
            </a:r>
            <a:endParaRPr lang="en-GB" sz="2000" b="1">
              <a:cs typeface="Arial" panose="020B0604020202020204"/>
            </a:endParaRPr>
          </a:p>
          <a:p>
            <a:pPr>
              <a:spcBef>
                <a:spcPts val="300"/>
              </a:spcBef>
            </a:pPr>
            <a:endParaRPr lang="en-GB" sz="2000" b="1">
              <a:cs typeface="Arial" panose="020B0604020202020204"/>
            </a:endParaRPr>
          </a:p>
        </p:txBody>
      </p:sp>
      <p:pic>
        <p:nvPicPr>
          <p:cNvPr id="20" name="Picture 19" descr="P7210051">
            <a:extLst>
              <a:ext uri="{FF2B5EF4-FFF2-40B4-BE49-F238E27FC236}">
                <a16:creationId xmlns:a16="http://schemas.microsoft.com/office/drawing/2014/main" id="{733775D1-A281-194A-B72C-5EF332B76489}"/>
              </a:ext>
            </a:extLst>
          </p:cNvPr>
          <p:cNvPicPr/>
          <p:nvPr/>
        </p:nvPicPr>
        <p:blipFill>
          <a:blip r:embed="rId2" cstate="email">
            <a:lum bright="20000" contrast="20000"/>
            <a:extLst>
              <a:ext uri="{28A0092B-C50C-407E-A947-70E740481C1C}">
                <a14:useLocalDpi xmlns:a14="http://schemas.microsoft.com/office/drawing/2010/main"/>
              </a:ext>
            </a:extLst>
          </a:blip>
          <a:srcRect/>
          <a:stretch>
            <a:fillRect/>
          </a:stretch>
        </p:blipFill>
        <p:spPr bwMode="auto">
          <a:xfrm>
            <a:off x="7483860" y="1024281"/>
            <a:ext cx="3854590" cy="338792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977AFE32-519B-2C44-8B18-67B1ACEA056D}"/>
              </a:ext>
            </a:extLst>
          </p:cNvPr>
          <p:cNvSpPr txBox="1"/>
          <p:nvPr/>
        </p:nvSpPr>
        <p:spPr>
          <a:xfrm>
            <a:off x="5478486" y="4908128"/>
            <a:ext cx="1685795" cy="923330"/>
          </a:xfrm>
          <a:prstGeom prst="rect">
            <a:avLst/>
          </a:prstGeom>
          <a:noFill/>
        </p:spPr>
        <p:txBody>
          <a:bodyPr wrap="square" rtlCol="0">
            <a:spAutoFit/>
          </a:bodyPr>
          <a:lstStyle/>
          <a:p>
            <a:r>
              <a:rPr lang="en-GB" sz="5400"/>
              <a:t>NO!</a:t>
            </a:r>
          </a:p>
        </p:txBody>
      </p:sp>
      <p:pic>
        <p:nvPicPr>
          <p:cNvPr id="8" name="Picture 7">
            <a:extLst>
              <a:ext uri="{FF2B5EF4-FFF2-40B4-BE49-F238E27FC236}">
                <a16:creationId xmlns:a16="http://schemas.microsoft.com/office/drawing/2014/main" id="{50BF455F-247F-674D-89F8-BE3895FFA3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spTree>
    <p:extLst>
      <p:ext uri="{BB962C8B-B14F-4D97-AF65-F5344CB8AC3E}">
        <p14:creationId xmlns:p14="http://schemas.microsoft.com/office/powerpoint/2010/main" val="110943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19">
            <a:extLst>
              <a:ext uri="{FF2B5EF4-FFF2-40B4-BE49-F238E27FC236}">
                <a16:creationId xmlns:a16="http://schemas.microsoft.com/office/drawing/2014/main" id="{734E428B-5EA8-47D3-A47A-B67F66D2A2C5}"/>
              </a:ext>
            </a:extLst>
          </p:cNvPr>
          <p:cNvSpPr/>
          <p:nvPr/>
        </p:nvSpPr>
        <p:spPr>
          <a:xfrm>
            <a:off x="0" y="0"/>
            <a:ext cx="12202885" cy="608545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cxnSp>
        <p:nvCxnSpPr>
          <p:cNvPr id="4" name="Straight Arrow Connector 3">
            <a:extLst>
              <a:ext uri="{FF2B5EF4-FFF2-40B4-BE49-F238E27FC236}">
                <a16:creationId xmlns:a16="http://schemas.microsoft.com/office/drawing/2014/main" id="{279AE7A3-A56C-6E40-9D92-CF615A1BBDE8}"/>
              </a:ext>
            </a:extLst>
          </p:cNvPr>
          <p:cNvCxnSpPr>
            <a:cxnSpLocks/>
            <a:stCxn id="8" idx="3"/>
          </p:cNvCxnSpPr>
          <p:nvPr/>
        </p:nvCxnSpPr>
        <p:spPr>
          <a:xfrm>
            <a:off x="3729478" y="1228077"/>
            <a:ext cx="2661448" cy="349096"/>
          </a:xfrm>
          <a:prstGeom prst="straightConnector1">
            <a:avLst/>
          </a:prstGeom>
          <a:ln w="79375">
            <a:solidFill>
              <a:srgbClr val="FF0000"/>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3E2969A5-8DD7-D64B-9D3B-7DA82CA718ED}"/>
              </a:ext>
            </a:extLst>
          </p:cNvPr>
          <p:cNvCxnSpPr>
            <a:cxnSpLocks/>
          </p:cNvCxnSpPr>
          <p:nvPr/>
        </p:nvCxnSpPr>
        <p:spPr>
          <a:xfrm flipV="1">
            <a:off x="3729478" y="1838899"/>
            <a:ext cx="2661448" cy="395020"/>
          </a:xfrm>
          <a:prstGeom prst="straightConnector1">
            <a:avLst/>
          </a:prstGeom>
          <a:ln w="79375">
            <a:solidFill>
              <a:srgbClr val="FF0000"/>
            </a:solidFill>
            <a:prstDash val="solid"/>
            <a:tailEnd type="triangle"/>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0D557876-34BC-1842-B342-93EC401D1B34}"/>
              </a:ext>
            </a:extLst>
          </p:cNvPr>
          <p:cNvCxnSpPr>
            <a:cxnSpLocks/>
            <a:stCxn id="25" idx="3"/>
          </p:cNvCxnSpPr>
          <p:nvPr/>
        </p:nvCxnSpPr>
        <p:spPr>
          <a:xfrm>
            <a:off x="3729478" y="3260077"/>
            <a:ext cx="2661448" cy="349096"/>
          </a:xfrm>
          <a:prstGeom prst="straightConnector1">
            <a:avLst/>
          </a:prstGeom>
          <a:ln w="79375">
            <a:solidFill>
              <a:srgbClr val="00B050"/>
            </a:solidFill>
            <a:prstDash val="solid"/>
            <a:headEnd type="triangle"/>
            <a:tailEnd type="non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78FAB95F-35A9-6944-8D66-1677E6D29F20}"/>
              </a:ext>
            </a:extLst>
          </p:cNvPr>
          <p:cNvCxnSpPr>
            <a:cxnSpLocks/>
          </p:cNvCxnSpPr>
          <p:nvPr/>
        </p:nvCxnSpPr>
        <p:spPr>
          <a:xfrm flipV="1">
            <a:off x="3729478" y="3870899"/>
            <a:ext cx="2661448" cy="395020"/>
          </a:xfrm>
          <a:prstGeom prst="straightConnector1">
            <a:avLst/>
          </a:prstGeom>
          <a:ln w="79375">
            <a:solidFill>
              <a:srgbClr val="00B050"/>
            </a:solidFill>
            <a:prstDash val="solid"/>
            <a:headEnd type="triangle"/>
            <a:tailEnd type="none"/>
          </a:ln>
          <a:effectLst/>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0B996E24-6B15-1E4A-8E33-330E5F6A253B}"/>
              </a:ext>
            </a:extLst>
          </p:cNvPr>
          <p:cNvSpPr>
            <a:spLocks noGrp="1"/>
          </p:cNvSpPr>
          <p:nvPr>
            <p:ph type="sldNum" sz="quarter" idx="33"/>
          </p:nvPr>
        </p:nvSpPr>
        <p:spPr/>
        <p:txBody>
          <a:bodyPr/>
          <a:lstStyle/>
          <a:p>
            <a:fld id="{FCEB0F34-BB6E-E94A-9CCE-E54518D97C46}" type="slidenum">
              <a:rPr lang="en-US" smtClean="0"/>
              <a:pPr/>
              <a:t>37</a:t>
            </a:fld>
            <a:r>
              <a:rPr lang="en-US"/>
              <a:t> </a:t>
            </a:r>
            <a:endParaRPr lang="en-US" b="0"/>
          </a:p>
        </p:txBody>
      </p:sp>
      <p:sp>
        <p:nvSpPr>
          <p:cNvPr id="17" name="Title 2">
            <a:extLst>
              <a:ext uri="{FF2B5EF4-FFF2-40B4-BE49-F238E27FC236}">
                <a16:creationId xmlns:a16="http://schemas.microsoft.com/office/drawing/2014/main" id="{79BA1E0F-A00C-D240-9473-8460938C1F25}"/>
              </a:ext>
            </a:extLst>
          </p:cNvPr>
          <p:cNvSpPr>
            <a:spLocks noGrp="1"/>
          </p:cNvSpPr>
          <p:nvPr>
            <p:ph type="title"/>
          </p:nvPr>
        </p:nvSpPr>
        <p:spPr>
          <a:xfrm flipH="1">
            <a:off x="319578" y="303505"/>
            <a:ext cx="11464417" cy="346249"/>
          </a:xfrm>
        </p:spPr>
        <p:txBody>
          <a:bodyPr/>
          <a:lstStyle/>
          <a:p>
            <a:r>
              <a:rPr lang="en-GB"/>
              <a:t>The Test</a:t>
            </a:r>
            <a:endParaRPr lang="en-US"/>
          </a:p>
        </p:txBody>
      </p:sp>
      <p:sp>
        <p:nvSpPr>
          <p:cNvPr id="7" name="TextBox 6">
            <a:extLst>
              <a:ext uri="{FF2B5EF4-FFF2-40B4-BE49-F238E27FC236}">
                <a16:creationId xmlns:a16="http://schemas.microsoft.com/office/drawing/2014/main" id="{977AFE32-519B-2C44-8B18-67B1ACEA056D}"/>
              </a:ext>
            </a:extLst>
          </p:cNvPr>
          <p:cNvSpPr txBox="1"/>
          <p:nvPr/>
        </p:nvSpPr>
        <p:spPr>
          <a:xfrm>
            <a:off x="9840438" y="1300636"/>
            <a:ext cx="1685795" cy="923330"/>
          </a:xfrm>
          <a:prstGeom prst="rect">
            <a:avLst/>
          </a:prstGeom>
          <a:noFill/>
        </p:spPr>
        <p:txBody>
          <a:bodyPr wrap="square" rtlCol="0">
            <a:spAutoFit/>
          </a:bodyPr>
          <a:lstStyle/>
          <a:p>
            <a:r>
              <a:rPr lang="en-GB" sz="5400"/>
              <a:t>NO!</a:t>
            </a:r>
          </a:p>
        </p:txBody>
      </p:sp>
      <p:sp>
        <p:nvSpPr>
          <p:cNvPr id="8" name="TextBox 7">
            <a:extLst>
              <a:ext uri="{FF2B5EF4-FFF2-40B4-BE49-F238E27FC236}">
                <a16:creationId xmlns:a16="http://schemas.microsoft.com/office/drawing/2014/main" id="{FCC631BD-F5B1-0842-86F8-4019B53819A1}"/>
              </a:ext>
            </a:extLst>
          </p:cNvPr>
          <p:cNvSpPr txBox="1"/>
          <p:nvPr/>
        </p:nvSpPr>
        <p:spPr>
          <a:xfrm>
            <a:off x="665767" y="997244"/>
            <a:ext cx="3063711" cy="461665"/>
          </a:xfrm>
          <a:prstGeom prst="rect">
            <a:avLst/>
          </a:prstGeom>
          <a:noFill/>
          <a:ln>
            <a:solidFill>
              <a:schemeClr val="tx1"/>
            </a:solidFill>
          </a:ln>
        </p:spPr>
        <p:txBody>
          <a:bodyPr wrap="square" rtlCol="0">
            <a:spAutoFit/>
          </a:bodyPr>
          <a:lstStyle/>
          <a:p>
            <a:pPr algn="ctr"/>
            <a:r>
              <a:rPr lang="en-GB"/>
              <a:t>UK: BS 476 pt22</a:t>
            </a:r>
            <a:endParaRPr lang="en-GB" sz="1600"/>
          </a:p>
        </p:txBody>
      </p:sp>
      <p:sp>
        <p:nvSpPr>
          <p:cNvPr id="9" name="TextBox 8">
            <a:extLst>
              <a:ext uri="{FF2B5EF4-FFF2-40B4-BE49-F238E27FC236}">
                <a16:creationId xmlns:a16="http://schemas.microsoft.com/office/drawing/2014/main" id="{6C7DCCFE-19D3-C042-B498-A64B23C1A0F4}"/>
              </a:ext>
            </a:extLst>
          </p:cNvPr>
          <p:cNvSpPr txBox="1"/>
          <p:nvPr/>
        </p:nvSpPr>
        <p:spPr>
          <a:xfrm>
            <a:off x="665767" y="2013581"/>
            <a:ext cx="3063711" cy="461665"/>
          </a:xfrm>
          <a:prstGeom prst="rect">
            <a:avLst/>
          </a:prstGeom>
          <a:noFill/>
          <a:ln>
            <a:solidFill>
              <a:schemeClr val="tx1"/>
            </a:solidFill>
          </a:ln>
        </p:spPr>
        <p:txBody>
          <a:bodyPr wrap="square" rtlCol="0">
            <a:spAutoFit/>
          </a:bodyPr>
          <a:lstStyle/>
          <a:p>
            <a:pPr algn="ctr"/>
            <a:r>
              <a:rPr lang="en-GB"/>
              <a:t>D: DIN 4102</a:t>
            </a:r>
            <a:endParaRPr lang="en-GB" sz="1600"/>
          </a:p>
        </p:txBody>
      </p:sp>
      <p:sp>
        <p:nvSpPr>
          <p:cNvPr id="13" name="TextBox 12">
            <a:extLst>
              <a:ext uri="{FF2B5EF4-FFF2-40B4-BE49-F238E27FC236}">
                <a16:creationId xmlns:a16="http://schemas.microsoft.com/office/drawing/2014/main" id="{A6E50420-88B8-F34F-BB9E-04F664F328B2}"/>
              </a:ext>
            </a:extLst>
          </p:cNvPr>
          <p:cNvSpPr txBox="1"/>
          <p:nvPr/>
        </p:nvSpPr>
        <p:spPr>
          <a:xfrm>
            <a:off x="6390926" y="1505412"/>
            <a:ext cx="3063711" cy="461665"/>
          </a:xfrm>
          <a:prstGeom prst="rect">
            <a:avLst/>
          </a:prstGeom>
          <a:noFill/>
          <a:ln>
            <a:solidFill>
              <a:schemeClr val="tx1"/>
            </a:solidFill>
          </a:ln>
        </p:spPr>
        <p:txBody>
          <a:bodyPr wrap="square" rtlCol="0">
            <a:spAutoFit/>
          </a:bodyPr>
          <a:lstStyle/>
          <a:p>
            <a:pPr algn="ctr"/>
            <a:r>
              <a:rPr lang="en-GB"/>
              <a:t>BS EN 1634</a:t>
            </a:r>
            <a:endParaRPr lang="en-GB" sz="1600"/>
          </a:p>
        </p:txBody>
      </p:sp>
      <p:sp>
        <p:nvSpPr>
          <p:cNvPr id="24" name="TextBox 23">
            <a:extLst>
              <a:ext uri="{FF2B5EF4-FFF2-40B4-BE49-F238E27FC236}">
                <a16:creationId xmlns:a16="http://schemas.microsoft.com/office/drawing/2014/main" id="{FD3A4107-FC64-C14D-800B-DBF08AD7B518}"/>
              </a:ext>
            </a:extLst>
          </p:cNvPr>
          <p:cNvSpPr txBox="1"/>
          <p:nvPr/>
        </p:nvSpPr>
        <p:spPr>
          <a:xfrm>
            <a:off x="9840438" y="3332636"/>
            <a:ext cx="2275647" cy="923330"/>
          </a:xfrm>
          <a:prstGeom prst="rect">
            <a:avLst/>
          </a:prstGeom>
          <a:noFill/>
        </p:spPr>
        <p:txBody>
          <a:bodyPr wrap="square" rtlCol="0">
            <a:spAutoFit/>
          </a:bodyPr>
          <a:lstStyle/>
          <a:p>
            <a:r>
              <a:rPr lang="en-GB" sz="5400"/>
              <a:t>YES!</a:t>
            </a:r>
          </a:p>
        </p:txBody>
      </p:sp>
      <p:sp>
        <p:nvSpPr>
          <p:cNvPr id="25" name="TextBox 24">
            <a:extLst>
              <a:ext uri="{FF2B5EF4-FFF2-40B4-BE49-F238E27FC236}">
                <a16:creationId xmlns:a16="http://schemas.microsoft.com/office/drawing/2014/main" id="{C914836D-397C-D24C-958C-20B6564A6B4B}"/>
              </a:ext>
            </a:extLst>
          </p:cNvPr>
          <p:cNvSpPr txBox="1"/>
          <p:nvPr/>
        </p:nvSpPr>
        <p:spPr>
          <a:xfrm>
            <a:off x="665767" y="3029244"/>
            <a:ext cx="3063711" cy="461665"/>
          </a:xfrm>
          <a:prstGeom prst="rect">
            <a:avLst/>
          </a:prstGeom>
          <a:noFill/>
          <a:ln>
            <a:solidFill>
              <a:schemeClr val="tx1"/>
            </a:solidFill>
          </a:ln>
        </p:spPr>
        <p:txBody>
          <a:bodyPr wrap="square" rtlCol="0">
            <a:spAutoFit/>
          </a:bodyPr>
          <a:lstStyle/>
          <a:p>
            <a:pPr algn="ctr"/>
            <a:r>
              <a:rPr lang="en-GB"/>
              <a:t>UK: BS 476 pt22</a:t>
            </a:r>
            <a:endParaRPr lang="en-GB" sz="1600"/>
          </a:p>
        </p:txBody>
      </p:sp>
      <p:sp>
        <p:nvSpPr>
          <p:cNvPr id="26" name="TextBox 25">
            <a:extLst>
              <a:ext uri="{FF2B5EF4-FFF2-40B4-BE49-F238E27FC236}">
                <a16:creationId xmlns:a16="http://schemas.microsoft.com/office/drawing/2014/main" id="{606CEE65-5E39-C947-BA9E-817D5A3C2FA7}"/>
              </a:ext>
            </a:extLst>
          </p:cNvPr>
          <p:cNvSpPr txBox="1"/>
          <p:nvPr/>
        </p:nvSpPr>
        <p:spPr>
          <a:xfrm>
            <a:off x="665767" y="4045581"/>
            <a:ext cx="3063711" cy="461665"/>
          </a:xfrm>
          <a:prstGeom prst="rect">
            <a:avLst/>
          </a:prstGeom>
          <a:noFill/>
          <a:ln>
            <a:solidFill>
              <a:schemeClr val="tx1"/>
            </a:solidFill>
          </a:ln>
        </p:spPr>
        <p:txBody>
          <a:bodyPr wrap="square" rtlCol="0">
            <a:spAutoFit/>
          </a:bodyPr>
          <a:lstStyle/>
          <a:p>
            <a:pPr algn="ctr"/>
            <a:r>
              <a:rPr lang="en-GB"/>
              <a:t>D: DIN 4102</a:t>
            </a:r>
            <a:endParaRPr lang="en-GB" sz="1600"/>
          </a:p>
        </p:txBody>
      </p:sp>
      <p:sp>
        <p:nvSpPr>
          <p:cNvPr id="27" name="TextBox 26">
            <a:extLst>
              <a:ext uri="{FF2B5EF4-FFF2-40B4-BE49-F238E27FC236}">
                <a16:creationId xmlns:a16="http://schemas.microsoft.com/office/drawing/2014/main" id="{157206B4-20E1-0448-A715-0E66C9783901}"/>
              </a:ext>
            </a:extLst>
          </p:cNvPr>
          <p:cNvSpPr txBox="1"/>
          <p:nvPr/>
        </p:nvSpPr>
        <p:spPr>
          <a:xfrm>
            <a:off x="6390926" y="3537412"/>
            <a:ext cx="3063711" cy="461665"/>
          </a:xfrm>
          <a:prstGeom prst="rect">
            <a:avLst/>
          </a:prstGeom>
          <a:noFill/>
          <a:ln>
            <a:solidFill>
              <a:schemeClr val="tx1"/>
            </a:solidFill>
          </a:ln>
        </p:spPr>
        <p:txBody>
          <a:bodyPr wrap="square" rtlCol="0">
            <a:spAutoFit/>
          </a:bodyPr>
          <a:lstStyle/>
          <a:p>
            <a:pPr algn="ctr"/>
            <a:r>
              <a:rPr lang="en-GB"/>
              <a:t>BS EN 1634</a:t>
            </a:r>
            <a:endParaRPr lang="en-GB" sz="1600"/>
          </a:p>
        </p:txBody>
      </p:sp>
      <p:sp>
        <p:nvSpPr>
          <p:cNvPr id="30" name="Rectangle 29">
            <a:extLst>
              <a:ext uri="{FF2B5EF4-FFF2-40B4-BE49-F238E27FC236}">
                <a16:creationId xmlns:a16="http://schemas.microsoft.com/office/drawing/2014/main" id="{52B2C570-0CC5-0944-9D5E-8FE298271AE0}"/>
              </a:ext>
            </a:extLst>
          </p:cNvPr>
          <p:cNvSpPr/>
          <p:nvPr/>
        </p:nvSpPr>
        <p:spPr>
          <a:xfrm>
            <a:off x="340555" y="5065769"/>
            <a:ext cx="5460520" cy="830997"/>
          </a:xfrm>
          <a:prstGeom prst="rect">
            <a:avLst/>
          </a:prstGeom>
        </p:spPr>
        <p:txBody>
          <a:bodyPr wrap="square">
            <a:spAutoFit/>
          </a:bodyPr>
          <a:lstStyle/>
          <a:p>
            <a:pPr>
              <a:spcBef>
                <a:spcPts val="300"/>
              </a:spcBef>
            </a:pPr>
            <a:r>
              <a:rPr lang="en-GB" b="1"/>
              <a:t>Will </a:t>
            </a:r>
            <a:r>
              <a:rPr lang="en-GB" b="1" err="1"/>
              <a:t>Warringtonfire</a:t>
            </a:r>
            <a:r>
              <a:rPr lang="en-GB" b="1"/>
              <a:t> assess </a:t>
            </a:r>
            <a:br>
              <a:rPr lang="en-GB" b="1"/>
            </a:br>
            <a:r>
              <a:rPr lang="en-GB" b="1"/>
              <a:t>BS EN 1634  to 476 p22 &amp; DIN 4102? </a:t>
            </a:r>
            <a:endParaRPr lang="en-GB" b="1">
              <a:cs typeface="Arial" panose="020B0604020202020204"/>
            </a:endParaRPr>
          </a:p>
        </p:txBody>
      </p:sp>
      <p:sp>
        <p:nvSpPr>
          <p:cNvPr id="31" name="TextBox 30">
            <a:extLst>
              <a:ext uri="{FF2B5EF4-FFF2-40B4-BE49-F238E27FC236}">
                <a16:creationId xmlns:a16="http://schemas.microsoft.com/office/drawing/2014/main" id="{5C28D0C4-D1BC-CC47-BA66-F20F1822C575}"/>
              </a:ext>
            </a:extLst>
          </p:cNvPr>
          <p:cNvSpPr txBox="1"/>
          <p:nvPr/>
        </p:nvSpPr>
        <p:spPr>
          <a:xfrm>
            <a:off x="6665111" y="4992760"/>
            <a:ext cx="2275647" cy="923330"/>
          </a:xfrm>
          <a:prstGeom prst="rect">
            <a:avLst/>
          </a:prstGeom>
          <a:noFill/>
        </p:spPr>
        <p:txBody>
          <a:bodyPr wrap="square" rtlCol="0">
            <a:spAutoFit/>
          </a:bodyPr>
          <a:lstStyle/>
          <a:p>
            <a:r>
              <a:rPr lang="en-GB" sz="5400"/>
              <a:t>YES!</a:t>
            </a:r>
          </a:p>
        </p:txBody>
      </p:sp>
      <p:pic>
        <p:nvPicPr>
          <p:cNvPr id="18" name="Picture 17">
            <a:extLst>
              <a:ext uri="{FF2B5EF4-FFF2-40B4-BE49-F238E27FC236}">
                <a16:creationId xmlns:a16="http://schemas.microsoft.com/office/drawing/2014/main" id="{ABE44A6F-01D8-7348-81E9-C72566BD7C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spTree>
    <p:extLst>
      <p:ext uri="{BB962C8B-B14F-4D97-AF65-F5344CB8AC3E}">
        <p14:creationId xmlns:p14="http://schemas.microsoft.com/office/powerpoint/2010/main" val="2003785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dissolve">
                                      <p:cBhvr>
                                        <p:cTn id="10" dur="500"/>
                                        <p:tgtEl>
                                          <p:spTgt spid="2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dissolve">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4" grpId="0"/>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19">
            <a:extLst>
              <a:ext uri="{FF2B5EF4-FFF2-40B4-BE49-F238E27FC236}">
                <a16:creationId xmlns:a16="http://schemas.microsoft.com/office/drawing/2014/main" id="{34D621AC-02DD-E047-8310-EF17633950EC}"/>
              </a:ext>
            </a:extLst>
          </p:cNvPr>
          <p:cNvSpPr/>
          <p:nvPr/>
        </p:nvSpPr>
        <p:spPr>
          <a:xfrm>
            <a:off x="1" y="0"/>
            <a:ext cx="6302828" cy="62094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pic>
        <p:nvPicPr>
          <p:cNvPr id="6" name="Picture 5">
            <a:extLst>
              <a:ext uri="{FF2B5EF4-FFF2-40B4-BE49-F238E27FC236}">
                <a16:creationId xmlns:a16="http://schemas.microsoft.com/office/drawing/2014/main" id="{33188FCC-CAAE-7A41-BB0A-B18C35EB00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sp>
        <p:nvSpPr>
          <p:cNvPr id="2" name="Slide Number Placeholder 1">
            <a:extLst>
              <a:ext uri="{FF2B5EF4-FFF2-40B4-BE49-F238E27FC236}">
                <a16:creationId xmlns:a16="http://schemas.microsoft.com/office/drawing/2014/main" id="{6B58DC9D-3AF4-B74D-9289-0D63E0E59053}"/>
              </a:ext>
            </a:extLst>
          </p:cNvPr>
          <p:cNvSpPr>
            <a:spLocks noGrp="1"/>
          </p:cNvSpPr>
          <p:nvPr>
            <p:ph type="sldNum" sz="quarter" idx="33"/>
          </p:nvPr>
        </p:nvSpPr>
        <p:spPr/>
        <p:txBody>
          <a:bodyPr/>
          <a:lstStyle/>
          <a:p>
            <a:fld id="{FCEB0F34-BB6E-E94A-9CCE-E54518D97C46}" type="slidenum">
              <a:rPr lang="en-US" smtClean="0"/>
              <a:pPr/>
              <a:t>38</a:t>
            </a:fld>
            <a:r>
              <a:rPr lang="en-US"/>
              <a:t> </a:t>
            </a:r>
            <a:endParaRPr lang="en-US" b="0"/>
          </a:p>
        </p:txBody>
      </p:sp>
      <p:pic>
        <p:nvPicPr>
          <p:cNvPr id="10" name="Picture 9" descr="P7210043">
            <a:extLst>
              <a:ext uri="{FF2B5EF4-FFF2-40B4-BE49-F238E27FC236}">
                <a16:creationId xmlns:a16="http://schemas.microsoft.com/office/drawing/2014/main" id="{0D6E277A-ADCA-C944-BD88-9B90EA09F7A1}"/>
              </a:ext>
            </a:extLst>
          </p:cNvPr>
          <p:cNvPicPr/>
          <p:nvPr/>
        </p:nvPicPr>
        <p:blipFill>
          <a:blip r:embed="rId3" cstate="email">
            <a:lum bright="40000" contrast="40000"/>
            <a:extLst>
              <a:ext uri="{28A0092B-C50C-407E-A947-70E740481C1C}">
                <a14:useLocalDpi xmlns:a14="http://schemas.microsoft.com/office/drawing/2010/main"/>
              </a:ext>
            </a:extLst>
          </a:blip>
          <a:srcRect/>
          <a:stretch>
            <a:fillRect/>
          </a:stretch>
        </p:blipFill>
        <p:spPr bwMode="auto">
          <a:xfrm>
            <a:off x="1415615" y="1538923"/>
            <a:ext cx="4691765" cy="355123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P7210051">
            <a:extLst>
              <a:ext uri="{FF2B5EF4-FFF2-40B4-BE49-F238E27FC236}">
                <a16:creationId xmlns:a16="http://schemas.microsoft.com/office/drawing/2014/main" id="{B53CE7E8-A8AB-3A48-8A90-AF92633072FE}"/>
              </a:ext>
            </a:extLst>
          </p:cNvPr>
          <p:cNvPicPr/>
          <p:nvPr/>
        </p:nvPicPr>
        <p:blipFill>
          <a:blip r:embed="rId4" cstate="email">
            <a:lum bright="20000" contrast="20000"/>
            <a:extLst>
              <a:ext uri="{28A0092B-C50C-407E-A947-70E740481C1C}">
                <a14:useLocalDpi xmlns:a14="http://schemas.microsoft.com/office/drawing/2010/main"/>
              </a:ext>
            </a:extLst>
          </a:blip>
          <a:srcRect/>
          <a:stretch>
            <a:fillRect/>
          </a:stretch>
        </p:blipFill>
        <p:spPr bwMode="auto">
          <a:xfrm>
            <a:off x="6485339" y="1538923"/>
            <a:ext cx="4068060" cy="357554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itle 2">
            <a:extLst>
              <a:ext uri="{FF2B5EF4-FFF2-40B4-BE49-F238E27FC236}">
                <a16:creationId xmlns:a16="http://schemas.microsoft.com/office/drawing/2014/main" id="{CCF4B574-CAA9-644C-809B-191D2CD1B23A}"/>
              </a:ext>
            </a:extLst>
          </p:cNvPr>
          <p:cNvSpPr>
            <a:spLocks noGrp="1"/>
          </p:cNvSpPr>
          <p:nvPr>
            <p:ph type="title"/>
          </p:nvPr>
        </p:nvSpPr>
        <p:spPr>
          <a:xfrm flipH="1">
            <a:off x="319578" y="303505"/>
            <a:ext cx="11464417" cy="346249"/>
          </a:xfrm>
        </p:spPr>
        <p:txBody>
          <a:bodyPr/>
          <a:lstStyle/>
          <a:p>
            <a:r>
              <a:rPr lang="en-GB"/>
              <a:t>The Test</a:t>
            </a:r>
            <a:endParaRPr lang="en-US"/>
          </a:p>
        </p:txBody>
      </p:sp>
    </p:spTree>
    <p:extLst>
      <p:ext uri="{BB962C8B-B14F-4D97-AF65-F5344CB8AC3E}">
        <p14:creationId xmlns:p14="http://schemas.microsoft.com/office/powerpoint/2010/main" val="374925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19">
            <a:extLst>
              <a:ext uri="{FF2B5EF4-FFF2-40B4-BE49-F238E27FC236}">
                <a16:creationId xmlns:a16="http://schemas.microsoft.com/office/drawing/2014/main" id="{5CC07907-25C4-1E43-9107-31618F792CFE}"/>
              </a:ext>
            </a:extLst>
          </p:cNvPr>
          <p:cNvSpPr/>
          <p:nvPr/>
        </p:nvSpPr>
        <p:spPr>
          <a:xfrm>
            <a:off x="0" y="0"/>
            <a:ext cx="7164281" cy="62094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Slide Number Placeholder 1">
            <a:extLst>
              <a:ext uri="{FF2B5EF4-FFF2-40B4-BE49-F238E27FC236}">
                <a16:creationId xmlns:a16="http://schemas.microsoft.com/office/drawing/2014/main" id="{CFF906E3-45EB-3F4C-911E-91CD2C5EC05F}"/>
              </a:ext>
            </a:extLst>
          </p:cNvPr>
          <p:cNvSpPr>
            <a:spLocks noGrp="1"/>
          </p:cNvSpPr>
          <p:nvPr>
            <p:ph type="sldNum" sz="quarter" idx="33"/>
          </p:nvPr>
        </p:nvSpPr>
        <p:spPr/>
        <p:txBody>
          <a:bodyPr/>
          <a:lstStyle/>
          <a:p>
            <a:fld id="{FCEB0F34-BB6E-E94A-9CCE-E54518D97C46}" type="slidenum">
              <a:rPr lang="en-US" smtClean="0"/>
              <a:pPr/>
              <a:t>39</a:t>
            </a:fld>
            <a:r>
              <a:rPr lang="en-US"/>
              <a:t> </a:t>
            </a:r>
            <a:endParaRPr lang="en-US" b="0"/>
          </a:p>
        </p:txBody>
      </p:sp>
      <p:sp>
        <p:nvSpPr>
          <p:cNvPr id="3" name="Title 2">
            <a:extLst>
              <a:ext uri="{FF2B5EF4-FFF2-40B4-BE49-F238E27FC236}">
                <a16:creationId xmlns:a16="http://schemas.microsoft.com/office/drawing/2014/main" id="{2877FF40-37C4-2C49-A307-164456454893}"/>
              </a:ext>
            </a:extLst>
          </p:cNvPr>
          <p:cNvSpPr>
            <a:spLocks noGrp="1"/>
          </p:cNvSpPr>
          <p:nvPr>
            <p:ph type="title"/>
          </p:nvPr>
        </p:nvSpPr>
        <p:spPr>
          <a:xfrm flipH="1">
            <a:off x="319578" y="303505"/>
            <a:ext cx="11464417" cy="346249"/>
          </a:xfrm>
        </p:spPr>
        <p:txBody>
          <a:bodyPr/>
          <a:lstStyle/>
          <a:p>
            <a:r>
              <a:rPr lang="en-GB"/>
              <a:t>The Report EN16034</a:t>
            </a:r>
            <a:endParaRPr lang="en-US"/>
          </a:p>
        </p:txBody>
      </p:sp>
      <p:sp>
        <p:nvSpPr>
          <p:cNvPr id="65" name="Rechteck 3">
            <a:extLst>
              <a:ext uri="{FF2B5EF4-FFF2-40B4-BE49-F238E27FC236}">
                <a16:creationId xmlns:a16="http://schemas.microsoft.com/office/drawing/2014/main" id="{CD86D8EF-08F1-7A4E-8352-A7896BCDAECF}"/>
              </a:ext>
            </a:extLst>
          </p:cNvPr>
          <p:cNvSpPr/>
          <p:nvPr/>
        </p:nvSpPr>
        <p:spPr>
          <a:xfrm>
            <a:off x="319579" y="920740"/>
            <a:ext cx="6844702" cy="3321422"/>
          </a:xfrm>
          <a:prstGeom prst="rect">
            <a:avLst/>
          </a:prstGeom>
        </p:spPr>
        <p:txBody>
          <a:bodyPr wrap="square" anchor="t">
            <a:spAutoFit/>
          </a:bodyPr>
          <a:lstStyle/>
          <a:p>
            <a:pPr>
              <a:spcBef>
                <a:spcPts val="688"/>
              </a:spcBef>
              <a:spcAft>
                <a:spcPts val="688"/>
              </a:spcAft>
            </a:pPr>
            <a:r>
              <a:rPr lang="en-GB" b="1"/>
              <a:t>EN16034 goes further:</a:t>
            </a:r>
            <a:endParaRPr lang="en-GB" b="1">
              <a:cs typeface="Arial"/>
            </a:endParaRPr>
          </a:p>
          <a:p>
            <a:pPr>
              <a:spcBef>
                <a:spcPts val="300"/>
              </a:spcBef>
            </a:pPr>
            <a:endParaRPr lang="en-GB" sz="2000" b="1">
              <a:cs typeface="Arial" panose="020B0604020202020204"/>
            </a:endParaRPr>
          </a:p>
          <a:p>
            <a:pPr marL="342900" indent="-342900">
              <a:spcBef>
                <a:spcPts val="300"/>
              </a:spcBef>
              <a:buFont typeface="Wingdings" pitchFamily="2" charset="2"/>
              <a:buChar char="§"/>
            </a:pPr>
            <a:r>
              <a:rPr lang="en-GB" sz="2000" b="1">
                <a:cs typeface="Arial" panose="020B0604020202020204"/>
              </a:rPr>
              <a:t>E 		Integrity</a:t>
            </a:r>
          </a:p>
          <a:p>
            <a:pPr marL="342900" indent="-342900">
              <a:spcBef>
                <a:spcPts val="300"/>
              </a:spcBef>
              <a:buFont typeface="Wingdings" pitchFamily="2" charset="2"/>
              <a:buChar char="§"/>
            </a:pPr>
            <a:r>
              <a:rPr lang="en-GB" sz="2000" b="1">
                <a:cs typeface="Arial" panose="020B0604020202020204"/>
              </a:rPr>
              <a:t>EI	</a:t>
            </a:r>
            <a:r>
              <a:rPr lang="en-GB" sz="2000" b="1" baseline="-25000">
                <a:cs typeface="Arial" panose="020B0604020202020204"/>
              </a:rPr>
              <a:t>2</a:t>
            </a:r>
            <a:r>
              <a:rPr lang="en-GB" sz="2000" b="1">
                <a:cs typeface="Arial" panose="020B0604020202020204"/>
              </a:rPr>
              <a:t>	Integrity &amp; Insulation</a:t>
            </a:r>
          </a:p>
          <a:p>
            <a:pPr marL="342900" indent="-342900">
              <a:spcBef>
                <a:spcPts val="300"/>
              </a:spcBef>
              <a:buFont typeface="Wingdings" pitchFamily="2" charset="2"/>
              <a:buChar char="§"/>
            </a:pPr>
            <a:r>
              <a:rPr lang="en-GB" sz="2000" b="1">
                <a:cs typeface="Arial" panose="020B0604020202020204"/>
              </a:rPr>
              <a:t>EI</a:t>
            </a:r>
            <a:r>
              <a:rPr lang="en-GB" sz="2000" b="1" baseline="-25000">
                <a:cs typeface="Arial" panose="020B0604020202020204"/>
              </a:rPr>
              <a:t>1	</a:t>
            </a:r>
            <a:r>
              <a:rPr lang="en-GB" sz="2000" b="1">
                <a:cs typeface="Arial" panose="020B0604020202020204"/>
              </a:rPr>
              <a:t>Integrity &amp; Insulation more onerous</a:t>
            </a:r>
          </a:p>
          <a:p>
            <a:pPr marL="342900" indent="-342900">
              <a:spcBef>
                <a:spcPts val="300"/>
              </a:spcBef>
              <a:buFont typeface="Wingdings" pitchFamily="2" charset="2"/>
              <a:buChar char="§"/>
            </a:pPr>
            <a:r>
              <a:rPr lang="en-GB" sz="2000" b="1">
                <a:cs typeface="Arial" panose="020B0604020202020204"/>
              </a:rPr>
              <a:t>EW	Integrity &amp; Radiation </a:t>
            </a:r>
          </a:p>
          <a:p>
            <a:pPr marL="342900" indent="-342900">
              <a:spcBef>
                <a:spcPts val="300"/>
              </a:spcBef>
              <a:buFont typeface="Arial" panose="020B0604020202020204" pitchFamily="34" charset="0"/>
              <a:buChar char="•"/>
            </a:pPr>
            <a:endParaRPr lang="en-GB" sz="2000" b="1">
              <a:cs typeface="Arial" panose="020B0604020202020204"/>
            </a:endParaRPr>
          </a:p>
          <a:p>
            <a:pPr>
              <a:spcBef>
                <a:spcPts val="300"/>
              </a:spcBef>
            </a:pPr>
            <a:r>
              <a:rPr lang="en-GB" sz="2000" b="1">
                <a:cs typeface="Arial" panose="020B0604020202020204"/>
              </a:rPr>
              <a:t>IF I report in these I can sell across all EU states.</a:t>
            </a:r>
          </a:p>
          <a:p>
            <a:pPr>
              <a:spcBef>
                <a:spcPts val="300"/>
              </a:spcBef>
            </a:pPr>
            <a:endParaRPr lang="en-GB" sz="2000" b="1">
              <a:cs typeface="Arial" panose="020B0604020202020204"/>
            </a:endParaRPr>
          </a:p>
        </p:txBody>
      </p:sp>
      <p:pic>
        <p:nvPicPr>
          <p:cNvPr id="6" name="Picture 5">
            <a:extLst>
              <a:ext uri="{FF2B5EF4-FFF2-40B4-BE49-F238E27FC236}">
                <a16:creationId xmlns:a16="http://schemas.microsoft.com/office/drawing/2014/main" id="{D1C1706C-2774-6042-9B53-D3590BC40B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1179" y="974530"/>
            <a:ext cx="4162816" cy="3275610"/>
          </a:xfrm>
          <a:prstGeom prst="rect">
            <a:avLst/>
          </a:prstGeom>
        </p:spPr>
      </p:pic>
      <p:pic>
        <p:nvPicPr>
          <p:cNvPr id="7" name="Picture 6">
            <a:extLst>
              <a:ext uri="{FF2B5EF4-FFF2-40B4-BE49-F238E27FC236}">
                <a16:creationId xmlns:a16="http://schemas.microsoft.com/office/drawing/2014/main" id="{C9A1E2CB-F2BC-BB4D-85AB-030F2F585F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spTree>
    <p:extLst>
      <p:ext uri="{BB962C8B-B14F-4D97-AF65-F5344CB8AC3E}">
        <p14:creationId xmlns:p14="http://schemas.microsoft.com/office/powerpoint/2010/main" val="210892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06400" y="293297"/>
            <a:ext cx="11785600" cy="4938611"/>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p:cNvSpPr/>
          <p:nvPr/>
        </p:nvSpPr>
        <p:spPr>
          <a:xfrm>
            <a:off x="396875" y="3409406"/>
            <a:ext cx="5309785" cy="211273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sz="1800">
                <a:solidFill>
                  <a:schemeClr val="tx1"/>
                </a:solidFill>
              </a:rPr>
              <a:t>6 </a:t>
            </a:r>
            <a:r>
              <a:rPr lang="de-DE" sz="1800" err="1">
                <a:solidFill>
                  <a:schemeClr val="tx1"/>
                </a:solidFill>
              </a:rPr>
              <a:t>local</a:t>
            </a:r>
            <a:r>
              <a:rPr lang="de-DE" sz="1800">
                <a:solidFill>
                  <a:schemeClr val="tx1"/>
                </a:solidFill>
              </a:rPr>
              <a:t> </a:t>
            </a:r>
            <a:r>
              <a:rPr lang="de-DE" sz="1800" err="1">
                <a:solidFill>
                  <a:schemeClr val="tx1"/>
                </a:solidFill>
              </a:rPr>
              <a:t>offices</a:t>
            </a:r>
            <a:r>
              <a:rPr sz="1800">
                <a:solidFill>
                  <a:schemeClr val="tx1"/>
                </a:solidFill>
              </a:rPr>
              <a:t> in France,</a:t>
            </a:r>
            <a:r>
              <a:rPr lang="de-DE" sz="1800">
                <a:solidFill>
                  <a:schemeClr val="tx1"/>
                </a:solidFill>
              </a:rPr>
              <a:t> </a:t>
            </a:r>
            <a:r>
              <a:rPr lang="de-DE" sz="1800" err="1">
                <a:solidFill>
                  <a:schemeClr val="tx1"/>
                </a:solidFill>
              </a:rPr>
              <a:t>the</a:t>
            </a:r>
            <a:r>
              <a:rPr sz="1800">
                <a:solidFill>
                  <a:schemeClr val="tx1"/>
                </a:solidFill>
              </a:rPr>
              <a:t> United Kingdom, </a:t>
            </a:r>
            <a:br>
              <a:rPr lang="de-DE" sz="1800">
                <a:solidFill>
                  <a:schemeClr val="tx1"/>
                </a:solidFill>
              </a:rPr>
            </a:br>
            <a:r>
              <a:rPr sz="1800">
                <a:solidFill>
                  <a:schemeClr val="tx1"/>
                </a:solidFill>
              </a:rPr>
              <a:t>the Netherlands / Belgium, Russia, Sweden and Switzerland</a:t>
            </a:r>
            <a:r>
              <a:rPr lang="de-DE" sz="1800">
                <a:solidFill>
                  <a:schemeClr val="tx1"/>
                </a:solidFill>
              </a:rPr>
              <a:t>.</a:t>
            </a:r>
            <a:endParaRPr sz="1800">
              <a:solidFill>
                <a:schemeClr val="tx1"/>
              </a:solidFill>
            </a:endParaRPr>
          </a:p>
          <a:p>
            <a:endParaRPr lang="de-DE" sz="1800">
              <a:solidFill>
                <a:schemeClr val="tx1"/>
              </a:solidFill>
            </a:endParaRPr>
          </a:p>
          <a:p>
            <a:r>
              <a:rPr sz="1800">
                <a:solidFill>
                  <a:schemeClr val="tx1"/>
                </a:solidFill>
              </a:rPr>
              <a:t>Sales </a:t>
            </a:r>
            <a:r>
              <a:rPr lang="en-GB" sz="1800">
                <a:solidFill>
                  <a:schemeClr val="tx1"/>
                </a:solidFill>
              </a:rPr>
              <a:t>representatives </a:t>
            </a:r>
            <a:r>
              <a:rPr sz="1800">
                <a:solidFill>
                  <a:schemeClr val="tx1"/>
                </a:solidFill>
              </a:rPr>
              <a:t>in Ireland, South Africa and the Czech Republic</a:t>
            </a:r>
          </a:p>
        </p:txBody>
      </p:sp>
      <p:sp>
        <p:nvSpPr>
          <p:cNvPr id="3" name="Foliennummernplatzhalter 2"/>
          <p:cNvSpPr>
            <a:spLocks noGrp="1"/>
          </p:cNvSpPr>
          <p:nvPr>
            <p:ph type="sldNum" sz="quarter" idx="10"/>
          </p:nvPr>
        </p:nvSpPr>
        <p:spPr bwMode="gray">
          <a:xfrm>
            <a:off x="5706660" y="6404934"/>
            <a:ext cx="778679" cy="292388"/>
          </a:xfrm>
          <a:prstGeom prst="rect">
            <a:avLst/>
          </a:prstGeom>
          <a:noFill/>
        </p:spPr>
        <p:txBody>
          <a:bodyPr vert="horz" wrap="square" lIns="0" tIns="45720" rIns="0" bIns="45720" rtlCol="0" anchor="ctr">
            <a:spAutoFit/>
          </a:bodyPr>
          <a:lstStyle>
            <a:defPPr>
              <a:defRPr lang="de-DE"/>
            </a:defPPr>
            <a:lvl1pPr marL="0" algn="ctr" defTabSz="609585" rtl="0" eaLnBrk="1" latinLnBrk="0" hangingPunct="1">
              <a:defRPr sz="1300" b="0" kern="1200">
                <a:solidFill>
                  <a:schemeClr val="tx1"/>
                </a:solidFill>
                <a:latin typeface="Arial" panose="020B0604020202020204" pitchFamily="34" charset="0"/>
                <a:ea typeface="+mn-ea"/>
                <a:cs typeface="Arial" panose="020B0604020202020204" pitchFamily="34" charset="0"/>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FCEB0F34-BB6E-E94A-9CCE-E54518D97C46}" type="slidenum">
              <a:rPr lang="de-DE" smtClean="0"/>
              <a:pPr/>
              <a:t>4</a:t>
            </a:fld>
            <a:r>
              <a:rPr lang="de-DE"/>
              <a:t> </a:t>
            </a:r>
            <a:endParaRPr lang="de-DE" b="0"/>
          </a:p>
        </p:txBody>
      </p:sp>
      <p:sp>
        <p:nvSpPr>
          <p:cNvPr id="9" name="Textplatzhalter 8"/>
          <p:cNvSpPr>
            <a:spLocks noGrp="1"/>
          </p:cNvSpPr>
          <p:nvPr>
            <p:ph type="body" sz="quarter" idx="14"/>
          </p:nvPr>
        </p:nvSpPr>
        <p:spPr>
          <a:xfrm>
            <a:off x="407988" y="292453"/>
            <a:ext cx="3527289" cy="355276"/>
          </a:xfrm>
        </p:spPr>
        <p:txBody>
          <a:bodyPr/>
          <a:lstStyle/>
          <a:p>
            <a:pPr>
              <a:lnSpc>
                <a:spcPct val="100000"/>
              </a:lnSpc>
            </a:pPr>
            <a:r>
              <a:rPr b="1"/>
              <a:t>TECKENTRUP INTERNATIONAL </a:t>
            </a:r>
          </a:p>
        </p:txBody>
      </p:sp>
      <p:sp>
        <p:nvSpPr>
          <p:cNvPr id="13" name="Textplatzhalter 8"/>
          <p:cNvSpPr txBox="1">
            <a:spLocks/>
          </p:cNvSpPr>
          <p:nvPr/>
        </p:nvSpPr>
        <p:spPr bwMode="gray">
          <a:xfrm>
            <a:off x="3477474" y="5177967"/>
            <a:ext cx="5436000" cy="355276"/>
          </a:xfrm>
          <a:prstGeom prst="rect">
            <a:avLst/>
          </a:prstGeom>
          <a:solidFill>
            <a:srgbClr val="000000"/>
          </a:solidFill>
          <a:ln w="12700">
            <a:noFill/>
          </a:ln>
        </p:spPr>
        <p:txBody>
          <a:bodyPr vert="horz" wrap="square" lIns="0" tIns="54000" rIns="180000" bIns="54000" rtlCol="0" anchor="t" anchorCtr="0">
            <a:spAutoFit/>
          </a:bodyPr>
          <a:lstStyle>
            <a:lvl1pPr marL="182563" indent="0" algn="l" defTabSz="609585" rtl="0" eaLnBrk="1" latinLnBrk="0" hangingPunct="1">
              <a:lnSpc>
                <a:spcPct val="120000"/>
              </a:lnSpc>
              <a:spcBef>
                <a:spcPts val="600"/>
              </a:spcBef>
              <a:buClr>
                <a:schemeClr val="tx1"/>
              </a:buClr>
              <a:buSzPct val="100000"/>
              <a:buFont typeface="Symbol" panose="05050102010706020507" pitchFamily="18" charset="2"/>
              <a:buNone/>
              <a:tabLst/>
              <a:defRPr sz="1600" b="0" kern="1200" cap="all" baseline="0">
                <a:solidFill>
                  <a:schemeClr val="bg1"/>
                </a:solidFill>
                <a:latin typeface="+mj-lt"/>
                <a:ea typeface="Arial" panose="020B0606030504020204" pitchFamily="34" charset="0"/>
                <a:cs typeface="Arial" panose="020B0604020202020204" pitchFamily="34" charset="0"/>
              </a:defRPr>
            </a:lvl1pPr>
            <a:lvl2pPr marL="222250" indent="-222250" algn="l" defTabSz="609585" rtl="0" eaLnBrk="1" latinLnBrk="0" hangingPunct="1">
              <a:lnSpc>
                <a:spcPct val="120000"/>
              </a:lnSpc>
              <a:spcBef>
                <a:spcPts val="600"/>
              </a:spcBef>
              <a:buClrTx/>
              <a:buSzPct val="100000"/>
              <a:buFont typeface="Wingdings" panose="05000000000000000000" pitchFamily="2" charset="2"/>
              <a:buChar char=""/>
              <a:tabLst/>
              <a:defRPr sz="1600" kern="1200">
                <a:solidFill>
                  <a:srgbClr val="000000"/>
                </a:solidFill>
                <a:latin typeface="Arial" panose="020B0604020202020204" pitchFamily="34" charset="0"/>
                <a:ea typeface="Arial" panose="020B0606030504020204" pitchFamily="34" charset="0"/>
                <a:cs typeface="Arial" panose="020B0604020202020204" pitchFamily="34" charset="0"/>
              </a:defRPr>
            </a:lvl2pPr>
            <a:lvl3pPr marL="506413" indent="-285750" algn="l" defTabSz="609585" rtl="0" eaLnBrk="1" latinLnBrk="0" hangingPunct="1">
              <a:lnSpc>
                <a:spcPct val="120000"/>
              </a:lnSpc>
              <a:spcBef>
                <a:spcPts val="600"/>
              </a:spcBef>
              <a:buClrTx/>
              <a:buSzPct val="100000"/>
              <a:buFont typeface="Wingdings 3" panose="05040102010807070707" pitchFamily="18" charset="2"/>
              <a:buChar char="Ú"/>
              <a:tabLst/>
              <a:defRPr lang="de-DE" sz="1600" kern="1200" dirty="0">
                <a:solidFill>
                  <a:srgbClr val="000000"/>
                </a:solidFill>
                <a:latin typeface="Arial" panose="020B0604020202020204" pitchFamily="34" charset="0"/>
                <a:ea typeface="Arial" panose="020B0606030504020204" pitchFamily="34" charset="0"/>
                <a:cs typeface="Arial" panose="020B0604020202020204" pitchFamily="34" charset="0"/>
              </a:defRPr>
            </a:lvl3pPr>
            <a:lvl4pPr marL="661988" indent="0" algn="l" defTabSz="609585" rtl="0" eaLnBrk="1" latinLnBrk="0" hangingPunct="1">
              <a:lnSpc>
                <a:spcPct val="100000"/>
              </a:lnSpc>
              <a:spcBef>
                <a:spcPts val="600"/>
              </a:spcBef>
              <a:buClr>
                <a:schemeClr val="tx1"/>
              </a:buClr>
              <a:buFont typeface="Symbol" panose="05050102010706020507" pitchFamily="18" charset="2"/>
              <a:buNone/>
              <a:defRPr sz="1200" kern="1200">
                <a:solidFill>
                  <a:schemeClr val="tx1"/>
                </a:solidFill>
                <a:latin typeface="+mn-lt"/>
                <a:ea typeface="+mn-ea"/>
                <a:cs typeface="+mn-cs"/>
              </a:defRPr>
            </a:lvl4pPr>
            <a:lvl5pPr marL="655638" indent="-176213" algn="l" defTabSz="609585" rtl="0" eaLnBrk="1" latinLnBrk="0" hangingPunct="1">
              <a:spcBef>
                <a:spcPct val="20000"/>
              </a:spcBef>
              <a:buFont typeface="Arial"/>
              <a:buChar char="»"/>
              <a:defRPr sz="18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nSpc>
                <a:spcPct val="100000"/>
              </a:lnSpc>
            </a:pPr>
            <a:r>
              <a:rPr lang="de-DE"/>
              <a:t>WE</a:t>
            </a:r>
            <a:r>
              <a:t> </a:t>
            </a:r>
            <a:r>
              <a:rPr lang="de-DE"/>
              <a:t>HAVE </a:t>
            </a:r>
            <a:r>
              <a:t>customers all around</a:t>
            </a:r>
            <a:r>
              <a:rPr lang="de-DE"/>
              <a:t> THE WORLD </a:t>
            </a:r>
            <a:endParaRPr/>
          </a:p>
        </p:txBody>
      </p:sp>
      <p:sp>
        <p:nvSpPr>
          <p:cNvPr id="14" name="Textplatzhalter 4"/>
          <p:cNvSpPr txBox="1">
            <a:spLocks/>
          </p:cNvSpPr>
          <p:nvPr/>
        </p:nvSpPr>
        <p:spPr bwMode="gray">
          <a:xfrm>
            <a:off x="3477476" y="5566048"/>
            <a:ext cx="3403602" cy="377333"/>
          </a:xfrm>
          <a:prstGeom prst="rect">
            <a:avLst/>
          </a:prstGeom>
          <a:solidFill>
            <a:srgbClr val="000000"/>
          </a:solidFill>
          <a:ln w="12700">
            <a:noFill/>
          </a:ln>
        </p:spPr>
        <p:txBody>
          <a:bodyPr vert="horz" wrap="none" lIns="0" tIns="54000" rIns="180000" bIns="54000" rtlCol="0" anchor="t" anchorCtr="0">
            <a:spAutoFit/>
          </a:bodyPr>
          <a:lstStyle>
            <a:lvl1pPr marL="182563" indent="0" algn="l" defTabSz="609585" rtl="0" eaLnBrk="1" latinLnBrk="0" hangingPunct="1">
              <a:lnSpc>
                <a:spcPct val="120000"/>
              </a:lnSpc>
              <a:spcBef>
                <a:spcPts val="600"/>
              </a:spcBef>
              <a:buClr>
                <a:schemeClr val="tx1"/>
              </a:buClr>
              <a:buSzPct val="100000"/>
              <a:buFont typeface="Symbol" panose="05050102010706020507" pitchFamily="18" charset="2"/>
              <a:buNone/>
              <a:tabLst/>
              <a:defRPr sz="1600" b="0" kern="1200" cap="all" baseline="0">
                <a:solidFill>
                  <a:schemeClr val="bg1"/>
                </a:solidFill>
                <a:latin typeface="+mj-lt"/>
                <a:ea typeface="Arial" panose="020B0606030504020204" pitchFamily="34" charset="0"/>
                <a:cs typeface="Arial" panose="020B0604020202020204" pitchFamily="34" charset="0"/>
              </a:defRPr>
            </a:lvl1pPr>
            <a:lvl2pPr marL="222250" indent="-222250" algn="l" defTabSz="609585" rtl="0" eaLnBrk="1" latinLnBrk="0" hangingPunct="1">
              <a:lnSpc>
                <a:spcPct val="120000"/>
              </a:lnSpc>
              <a:spcBef>
                <a:spcPts val="600"/>
              </a:spcBef>
              <a:buClrTx/>
              <a:buSzPct val="100000"/>
              <a:buFont typeface="Wingdings" panose="05000000000000000000" pitchFamily="2" charset="2"/>
              <a:buChar char=""/>
              <a:tabLst/>
              <a:defRPr sz="1600" kern="1200">
                <a:solidFill>
                  <a:srgbClr val="000000"/>
                </a:solidFill>
                <a:latin typeface="Arial" panose="020B0604020202020204" pitchFamily="34" charset="0"/>
                <a:ea typeface="Arial" panose="020B0606030504020204" pitchFamily="34" charset="0"/>
                <a:cs typeface="Arial" panose="020B0604020202020204" pitchFamily="34" charset="0"/>
              </a:defRPr>
            </a:lvl2pPr>
            <a:lvl3pPr marL="506413" indent="-285750" algn="l" defTabSz="609585" rtl="0" eaLnBrk="1" latinLnBrk="0" hangingPunct="1">
              <a:lnSpc>
                <a:spcPct val="120000"/>
              </a:lnSpc>
              <a:spcBef>
                <a:spcPts val="600"/>
              </a:spcBef>
              <a:buClrTx/>
              <a:buSzPct val="100000"/>
              <a:buFont typeface="Wingdings 3" panose="05040102010807070707" pitchFamily="18" charset="2"/>
              <a:buChar char="Ú"/>
              <a:tabLst/>
              <a:defRPr lang="de-DE" sz="1600" kern="1200" dirty="0">
                <a:solidFill>
                  <a:srgbClr val="000000"/>
                </a:solidFill>
                <a:latin typeface="Arial" panose="020B0604020202020204" pitchFamily="34" charset="0"/>
                <a:ea typeface="Arial" panose="020B0606030504020204" pitchFamily="34" charset="0"/>
                <a:cs typeface="Arial" panose="020B0604020202020204" pitchFamily="34" charset="0"/>
              </a:defRPr>
            </a:lvl3pPr>
            <a:lvl4pPr marL="661988" indent="0" algn="l" defTabSz="609585" rtl="0" eaLnBrk="1" latinLnBrk="0" hangingPunct="1">
              <a:lnSpc>
                <a:spcPct val="100000"/>
              </a:lnSpc>
              <a:spcBef>
                <a:spcPts val="600"/>
              </a:spcBef>
              <a:buClr>
                <a:schemeClr val="tx1"/>
              </a:buClr>
              <a:buFont typeface="Symbol" panose="05050102010706020507" pitchFamily="18" charset="2"/>
              <a:buNone/>
              <a:defRPr sz="1200" kern="1200">
                <a:solidFill>
                  <a:schemeClr val="tx1"/>
                </a:solidFill>
                <a:latin typeface="+mn-lt"/>
                <a:ea typeface="+mn-ea"/>
                <a:cs typeface="+mn-cs"/>
              </a:defRPr>
            </a:lvl4pPr>
            <a:lvl5pPr marL="655638" indent="-176213" algn="l" defTabSz="609585" rtl="0" eaLnBrk="1" latinLnBrk="0" hangingPunct="1">
              <a:spcBef>
                <a:spcPct val="20000"/>
              </a:spcBef>
              <a:buFont typeface="Arial"/>
              <a:buChar char="»"/>
              <a:defRPr sz="18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t>In more than 40 countries</a:t>
            </a:r>
          </a:p>
        </p:txBody>
      </p:sp>
    </p:spTree>
    <p:extLst>
      <p:ext uri="{BB962C8B-B14F-4D97-AF65-F5344CB8AC3E}">
        <p14:creationId xmlns:p14="http://schemas.microsoft.com/office/powerpoint/2010/main" val="76207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19">
            <a:extLst>
              <a:ext uri="{FF2B5EF4-FFF2-40B4-BE49-F238E27FC236}">
                <a16:creationId xmlns:a16="http://schemas.microsoft.com/office/drawing/2014/main" id="{5CC07907-25C4-1E43-9107-31618F792CFE}"/>
              </a:ext>
            </a:extLst>
          </p:cNvPr>
          <p:cNvSpPr/>
          <p:nvPr/>
        </p:nvSpPr>
        <p:spPr>
          <a:xfrm>
            <a:off x="0" y="0"/>
            <a:ext cx="7164281" cy="62094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Slide Number Placeholder 1">
            <a:extLst>
              <a:ext uri="{FF2B5EF4-FFF2-40B4-BE49-F238E27FC236}">
                <a16:creationId xmlns:a16="http://schemas.microsoft.com/office/drawing/2014/main" id="{CFF906E3-45EB-3F4C-911E-91CD2C5EC05F}"/>
              </a:ext>
            </a:extLst>
          </p:cNvPr>
          <p:cNvSpPr>
            <a:spLocks noGrp="1"/>
          </p:cNvSpPr>
          <p:nvPr>
            <p:ph type="sldNum" sz="quarter" idx="33"/>
          </p:nvPr>
        </p:nvSpPr>
        <p:spPr/>
        <p:txBody>
          <a:bodyPr/>
          <a:lstStyle/>
          <a:p>
            <a:fld id="{FCEB0F34-BB6E-E94A-9CCE-E54518D97C46}" type="slidenum">
              <a:rPr lang="en-US" smtClean="0"/>
              <a:pPr/>
              <a:t>40</a:t>
            </a:fld>
            <a:r>
              <a:rPr lang="en-US"/>
              <a:t> </a:t>
            </a:r>
            <a:endParaRPr lang="en-US" b="0"/>
          </a:p>
        </p:txBody>
      </p:sp>
      <p:sp>
        <p:nvSpPr>
          <p:cNvPr id="3" name="Title 2">
            <a:extLst>
              <a:ext uri="{FF2B5EF4-FFF2-40B4-BE49-F238E27FC236}">
                <a16:creationId xmlns:a16="http://schemas.microsoft.com/office/drawing/2014/main" id="{2877FF40-37C4-2C49-A307-164456454893}"/>
              </a:ext>
            </a:extLst>
          </p:cNvPr>
          <p:cNvSpPr>
            <a:spLocks noGrp="1"/>
          </p:cNvSpPr>
          <p:nvPr>
            <p:ph type="title"/>
          </p:nvPr>
        </p:nvSpPr>
        <p:spPr>
          <a:xfrm flipH="1">
            <a:off x="319578" y="303505"/>
            <a:ext cx="11464417" cy="346249"/>
          </a:xfrm>
        </p:spPr>
        <p:txBody>
          <a:bodyPr/>
          <a:lstStyle/>
          <a:p>
            <a:r>
              <a:rPr lang="en-GB"/>
              <a:t>Two Big Differences</a:t>
            </a:r>
            <a:endParaRPr lang="en-US"/>
          </a:p>
        </p:txBody>
      </p:sp>
      <p:sp>
        <p:nvSpPr>
          <p:cNvPr id="65" name="Rechteck 3">
            <a:extLst>
              <a:ext uri="{FF2B5EF4-FFF2-40B4-BE49-F238E27FC236}">
                <a16:creationId xmlns:a16="http://schemas.microsoft.com/office/drawing/2014/main" id="{CD86D8EF-08F1-7A4E-8352-A7896BCDAECF}"/>
              </a:ext>
            </a:extLst>
          </p:cNvPr>
          <p:cNvSpPr/>
          <p:nvPr/>
        </p:nvSpPr>
        <p:spPr>
          <a:xfrm>
            <a:off x="319579" y="920740"/>
            <a:ext cx="6844702" cy="4393510"/>
          </a:xfrm>
          <a:prstGeom prst="rect">
            <a:avLst/>
          </a:prstGeom>
        </p:spPr>
        <p:txBody>
          <a:bodyPr wrap="square" anchor="t">
            <a:spAutoFit/>
          </a:bodyPr>
          <a:lstStyle/>
          <a:p>
            <a:pPr>
              <a:spcBef>
                <a:spcPts val="688"/>
              </a:spcBef>
              <a:spcAft>
                <a:spcPts val="688"/>
              </a:spcAft>
            </a:pPr>
            <a:r>
              <a:rPr lang="en-GB" sz="2000" b="1"/>
              <a:t>CE Marking and </a:t>
            </a:r>
            <a:r>
              <a:rPr lang="en-GB" sz="2000" b="1" err="1"/>
              <a:t>Certifire</a:t>
            </a:r>
            <a:r>
              <a:rPr lang="en-GB" sz="2000" b="1"/>
              <a:t> are very similar and much more current</a:t>
            </a:r>
          </a:p>
          <a:p>
            <a:pPr>
              <a:spcBef>
                <a:spcPts val="688"/>
              </a:spcBef>
              <a:spcAft>
                <a:spcPts val="688"/>
              </a:spcAft>
            </a:pPr>
            <a:r>
              <a:rPr lang="en-GB" sz="2000" b="1"/>
              <a:t>CE Marking is supposed to replace BS476 </a:t>
            </a:r>
            <a:r>
              <a:rPr lang="en-GB" sz="2000" b="1" err="1"/>
              <a:t>pt</a:t>
            </a:r>
            <a:r>
              <a:rPr lang="en-GB" sz="2000" b="1"/>
              <a:t> 22 for doors</a:t>
            </a:r>
          </a:p>
          <a:p>
            <a:pPr>
              <a:spcBef>
                <a:spcPts val="300"/>
              </a:spcBef>
            </a:pPr>
            <a:endParaRPr lang="en-GB" sz="1100" b="1">
              <a:cs typeface="Arial" panose="020B0604020202020204"/>
            </a:endParaRPr>
          </a:p>
          <a:p>
            <a:pPr marL="342900" indent="-342900">
              <a:spcBef>
                <a:spcPts val="300"/>
              </a:spcBef>
              <a:buFont typeface="Wingdings" pitchFamily="2" charset="2"/>
              <a:buChar char="§"/>
            </a:pPr>
            <a:r>
              <a:rPr lang="en-GB" sz="2000" b="1">
                <a:cs typeface="Arial" panose="020B0604020202020204"/>
              </a:rPr>
              <a:t>Factory Process Controls</a:t>
            </a:r>
          </a:p>
          <a:p>
            <a:pPr marL="342900" indent="-342900">
              <a:spcBef>
                <a:spcPts val="300"/>
              </a:spcBef>
              <a:buFont typeface="Wingdings" pitchFamily="2" charset="2"/>
              <a:buChar char="§"/>
            </a:pPr>
            <a:r>
              <a:rPr lang="en-GB" sz="2000" b="1">
                <a:cs typeface="Arial" panose="020B0604020202020204"/>
              </a:rPr>
              <a:t>Sampling</a:t>
            </a:r>
          </a:p>
          <a:p>
            <a:pPr marL="342900" indent="-342900">
              <a:spcBef>
                <a:spcPts val="300"/>
              </a:spcBef>
              <a:buFont typeface="Wingdings" pitchFamily="2" charset="2"/>
              <a:buChar char="§"/>
            </a:pPr>
            <a:r>
              <a:rPr lang="en-GB" sz="2000" b="1">
                <a:cs typeface="Arial" panose="020B0604020202020204"/>
              </a:rPr>
              <a:t>You cannot assemble on site under CE marking or </a:t>
            </a:r>
            <a:r>
              <a:rPr lang="en-GB" sz="2000" b="1" err="1">
                <a:cs typeface="Arial" panose="020B0604020202020204"/>
              </a:rPr>
              <a:t>Certifire</a:t>
            </a:r>
            <a:endParaRPr lang="en-GB" sz="2000" b="1">
              <a:cs typeface="Arial" panose="020B0604020202020204"/>
            </a:endParaRPr>
          </a:p>
          <a:p>
            <a:pPr marL="342900" indent="-342900">
              <a:spcBef>
                <a:spcPts val="300"/>
              </a:spcBef>
              <a:buFont typeface="Wingdings" pitchFamily="2" charset="2"/>
              <a:buChar char="§"/>
            </a:pPr>
            <a:r>
              <a:rPr lang="en-GB" sz="2000" b="1">
                <a:cs typeface="Arial" panose="020B0604020202020204"/>
              </a:rPr>
              <a:t>So what does allow on site assembly? That’s easy - Approved Document B our building regulations which, clearly, are not fit for purpose</a:t>
            </a:r>
          </a:p>
          <a:p>
            <a:pPr marL="342900" indent="-342900">
              <a:spcBef>
                <a:spcPts val="300"/>
              </a:spcBef>
              <a:buFont typeface="Wingdings" pitchFamily="2" charset="2"/>
              <a:buChar char="§"/>
            </a:pPr>
            <a:endParaRPr lang="en-GB" sz="1600" b="1">
              <a:cs typeface="Arial" panose="020B0604020202020204"/>
            </a:endParaRPr>
          </a:p>
        </p:txBody>
      </p:sp>
      <p:pic>
        <p:nvPicPr>
          <p:cNvPr id="6" name="Picture 5">
            <a:extLst>
              <a:ext uri="{FF2B5EF4-FFF2-40B4-BE49-F238E27FC236}">
                <a16:creationId xmlns:a16="http://schemas.microsoft.com/office/drawing/2014/main" id="{D1C1706C-2774-6042-9B53-D3590BC40B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21179" y="974530"/>
            <a:ext cx="4162816" cy="3275610"/>
          </a:xfrm>
          <a:prstGeom prst="rect">
            <a:avLst/>
          </a:prstGeom>
        </p:spPr>
      </p:pic>
      <p:pic>
        <p:nvPicPr>
          <p:cNvPr id="7" name="Picture 6">
            <a:extLst>
              <a:ext uri="{FF2B5EF4-FFF2-40B4-BE49-F238E27FC236}">
                <a16:creationId xmlns:a16="http://schemas.microsoft.com/office/drawing/2014/main" id="{C9A1E2CB-F2BC-BB4D-85AB-030F2F585F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spTree>
    <p:extLst>
      <p:ext uri="{BB962C8B-B14F-4D97-AF65-F5344CB8AC3E}">
        <p14:creationId xmlns:p14="http://schemas.microsoft.com/office/powerpoint/2010/main" val="199815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19">
            <a:extLst>
              <a:ext uri="{FF2B5EF4-FFF2-40B4-BE49-F238E27FC236}">
                <a16:creationId xmlns:a16="http://schemas.microsoft.com/office/drawing/2014/main" id="{19ABF207-08DC-A441-B1B6-A16ECCDB0C87}"/>
              </a:ext>
            </a:extLst>
          </p:cNvPr>
          <p:cNvSpPr/>
          <p:nvPr/>
        </p:nvSpPr>
        <p:spPr>
          <a:xfrm>
            <a:off x="0" y="1"/>
            <a:ext cx="6685280" cy="172388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pic>
        <p:nvPicPr>
          <p:cNvPr id="7" name="Picture 6">
            <a:extLst>
              <a:ext uri="{FF2B5EF4-FFF2-40B4-BE49-F238E27FC236}">
                <a16:creationId xmlns:a16="http://schemas.microsoft.com/office/drawing/2014/main" id="{A688FA6A-6075-3E43-92F7-6D47473EC67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85314" y="200426"/>
            <a:ext cx="4515652" cy="3197081"/>
          </a:xfrm>
          <a:prstGeom prst="rect">
            <a:avLst/>
          </a:prstGeom>
        </p:spPr>
      </p:pic>
      <p:sp>
        <p:nvSpPr>
          <p:cNvPr id="2" name="Slide Number Placeholder 1">
            <a:extLst>
              <a:ext uri="{FF2B5EF4-FFF2-40B4-BE49-F238E27FC236}">
                <a16:creationId xmlns:a16="http://schemas.microsoft.com/office/drawing/2014/main" id="{7B5B90BB-56D0-D044-BEA6-3D01946755E2}"/>
              </a:ext>
            </a:extLst>
          </p:cNvPr>
          <p:cNvSpPr>
            <a:spLocks noGrp="1"/>
          </p:cNvSpPr>
          <p:nvPr>
            <p:ph type="sldNum" sz="quarter" idx="33"/>
          </p:nvPr>
        </p:nvSpPr>
        <p:spPr/>
        <p:txBody>
          <a:bodyPr/>
          <a:lstStyle/>
          <a:p>
            <a:fld id="{FCEB0F34-BB6E-E94A-9CCE-E54518D97C46}" type="slidenum">
              <a:rPr lang="en-US" smtClean="0"/>
              <a:pPr/>
              <a:t>41</a:t>
            </a:fld>
            <a:r>
              <a:rPr lang="en-US"/>
              <a:t> </a:t>
            </a:r>
            <a:endParaRPr lang="en-US" b="0"/>
          </a:p>
        </p:txBody>
      </p:sp>
      <p:sp>
        <p:nvSpPr>
          <p:cNvPr id="3" name="Title 2">
            <a:extLst>
              <a:ext uri="{FF2B5EF4-FFF2-40B4-BE49-F238E27FC236}">
                <a16:creationId xmlns:a16="http://schemas.microsoft.com/office/drawing/2014/main" id="{8BBBCA8E-2185-1545-A84E-CC6B23625BE1}"/>
              </a:ext>
            </a:extLst>
          </p:cNvPr>
          <p:cNvSpPr>
            <a:spLocks noGrp="1"/>
          </p:cNvSpPr>
          <p:nvPr>
            <p:ph type="title"/>
          </p:nvPr>
        </p:nvSpPr>
        <p:spPr>
          <a:xfrm flipH="1">
            <a:off x="319578" y="303505"/>
            <a:ext cx="11464417" cy="346249"/>
          </a:xfrm>
        </p:spPr>
        <p:txBody>
          <a:bodyPr/>
          <a:lstStyle/>
          <a:p>
            <a:r>
              <a:rPr lang="en-GB"/>
              <a:t>What else?</a:t>
            </a:r>
            <a:endParaRPr lang="en-US"/>
          </a:p>
        </p:txBody>
      </p:sp>
      <p:sp>
        <p:nvSpPr>
          <p:cNvPr id="25" name="Rechteck 3">
            <a:extLst>
              <a:ext uri="{FF2B5EF4-FFF2-40B4-BE49-F238E27FC236}">
                <a16:creationId xmlns:a16="http://schemas.microsoft.com/office/drawing/2014/main" id="{981178DA-7A37-C544-A8C9-0578AE0CC109}"/>
              </a:ext>
            </a:extLst>
          </p:cNvPr>
          <p:cNvSpPr/>
          <p:nvPr/>
        </p:nvSpPr>
        <p:spPr>
          <a:xfrm>
            <a:off x="319577" y="743457"/>
            <a:ext cx="7148023" cy="1243930"/>
          </a:xfrm>
          <a:prstGeom prst="rect">
            <a:avLst/>
          </a:prstGeom>
        </p:spPr>
        <p:txBody>
          <a:bodyPr wrap="square" anchor="t">
            <a:spAutoFit/>
          </a:bodyPr>
          <a:lstStyle/>
          <a:p>
            <a:pPr>
              <a:spcBef>
                <a:spcPts val="688"/>
              </a:spcBef>
              <a:spcAft>
                <a:spcPts val="688"/>
              </a:spcAft>
            </a:pPr>
            <a:r>
              <a:rPr lang="en-GB" b="1"/>
              <a:t>So I’ve got my fire door…Yes, but …. No…</a:t>
            </a:r>
            <a:endParaRPr lang="en-GB" b="1">
              <a:cs typeface="Arial"/>
            </a:endParaRPr>
          </a:p>
          <a:p>
            <a:pPr>
              <a:spcBef>
                <a:spcPts val="300"/>
              </a:spcBef>
            </a:pPr>
            <a:r>
              <a:rPr lang="en-GB" sz="2000" b="1"/>
              <a:t>Back to CE marking:</a:t>
            </a:r>
            <a:endParaRPr lang="en-GB" sz="2000" b="1">
              <a:cs typeface="Arial" panose="020B0604020202020204"/>
            </a:endParaRPr>
          </a:p>
          <a:p>
            <a:pPr>
              <a:spcBef>
                <a:spcPts val="300"/>
              </a:spcBef>
            </a:pPr>
            <a:endParaRPr lang="en-GB" sz="2000" b="1">
              <a:cs typeface="Arial" panose="020B0604020202020204"/>
            </a:endParaRPr>
          </a:p>
        </p:txBody>
      </p:sp>
      <p:sp>
        <p:nvSpPr>
          <p:cNvPr id="5" name="Rectangle 4">
            <a:extLst>
              <a:ext uri="{FF2B5EF4-FFF2-40B4-BE49-F238E27FC236}">
                <a16:creationId xmlns:a16="http://schemas.microsoft.com/office/drawing/2014/main" id="{A5176C7B-72AA-BE41-9DC8-33FAE74E6CAE}"/>
              </a:ext>
            </a:extLst>
          </p:cNvPr>
          <p:cNvSpPr/>
          <p:nvPr/>
        </p:nvSpPr>
        <p:spPr>
          <a:xfrm>
            <a:off x="319577" y="2338365"/>
            <a:ext cx="5776423" cy="2554545"/>
          </a:xfrm>
          <a:prstGeom prst="rect">
            <a:avLst/>
          </a:prstGeom>
        </p:spPr>
        <p:txBody>
          <a:bodyPr wrap="square" anchor="t">
            <a:spAutoFit/>
          </a:bodyPr>
          <a:lstStyle/>
          <a:p>
            <a:pPr>
              <a:spcBef>
                <a:spcPts val="300"/>
              </a:spcBef>
            </a:pPr>
            <a:r>
              <a:rPr lang="en-GB" sz="2000" b="1">
                <a:cs typeface="Arial" panose="020B0604020202020204"/>
              </a:rPr>
              <a:t>Resistance to repeated opening and closing: Test EN 1191 Report EN 1192</a:t>
            </a:r>
          </a:p>
          <a:p>
            <a:pPr marL="951865" lvl="1" indent="-342900">
              <a:buFont typeface="Wingdings" pitchFamily="2" charset="2"/>
              <a:buChar char="§"/>
            </a:pPr>
            <a:r>
              <a:rPr lang="en-GB" sz="2000" b="1">
                <a:cs typeface="Arial" panose="020B0604020202020204"/>
              </a:rPr>
              <a:t>C1</a:t>
            </a:r>
          </a:p>
          <a:p>
            <a:pPr marL="951865" lvl="1" indent="-342900">
              <a:buFont typeface="Wingdings" pitchFamily="2" charset="2"/>
              <a:buChar char="§"/>
            </a:pPr>
            <a:r>
              <a:rPr lang="en-GB" sz="2000" b="1">
                <a:cs typeface="Arial" panose="020B0604020202020204"/>
              </a:rPr>
              <a:t>C2</a:t>
            </a:r>
          </a:p>
          <a:p>
            <a:pPr marL="951865" lvl="1" indent="-342900">
              <a:buFont typeface="Wingdings" pitchFamily="2" charset="2"/>
              <a:buChar char="§"/>
            </a:pPr>
            <a:r>
              <a:rPr lang="en-GB" sz="2000" b="1">
                <a:cs typeface="Arial" panose="020B0604020202020204"/>
              </a:rPr>
              <a:t>C3</a:t>
            </a:r>
          </a:p>
          <a:p>
            <a:pPr marL="951865" lvl="1" indent="-342900">
              <a:buFont typeface="Wingdings" pitchFamily="2" charset="2"/>
              <a:buChar char="§"/>
            </a:pPr>
            <a:r>
              <a:rPr lang="en-GB" sz="2000" b="1">
                <a:cs typeface="Arial" panose="020B0604020202020204"/>
              </a:rPr>
              <a:t>C4</a:t>
            </a:r>
          </a:p>
          <a:p>
            <a:pPr marL="951865" lvl="1" indent="-342900">
              <a:buFont typeface="Wingdings" pitchFamily="2" charset="2"/>
              <a:buChar char="§"/>
            </a:pPr>
            <a:r>
              <a:rPr lang="en-GB" sz="2000" b="1">
                <a:cs typeface="Arial" panose="020B0604020202020204"/>
              </a:rPr>
              <a:t>C5 – 200,000 cycles</a:t>
            </a:r>
          </a:p>
          <a:p>
            <a:pPr marL="951865" lvl="1" indent="-342900">
              <a:buFont typeface="Wingdings" pitchFamily="2" charset="2"/>
              <a:buChar char="§"/>
            </a:pPr>
            <a:r>
              <a:rPr lang="en-GB" sz="2000" b="1">
                <a:cs typeface="Arial" panose="020B0604020202020204"/>
              </a:rPr>
              <a:t>C6</a:t>
            </a:r>
          </a:p>
        </p:txBody>
      </p:sp>
      <p:sp>
        <p:nvSpPr>
          <p:cNvPr id="30" name="Rectangle 29">
            <a:extLst>
              <a:ext uri="{FF2B5EF4-FFF2-40B4-BE49-F238E27FC236}">
                <a16:creationId xmlns:a16="http://schemas.microsoft.com/office/drawing/2014/main" id="{44E1EE8C-0205-354E-B127-87ED932385A0}"/>
              </a:ext>
            </a:extLst>
          </p:cNvPr>
          <p:cNvSpPr/>
          <p:nvPr/>
        </p:nvSpPr>
        <p:spPr>
          <a:xfrm>
            <a:off x="6485339" y="2338363"/>
            <a:ext cx="5135511" cy="1400383"/>
          </a:xfrm>
          <a:prstGeom prst="rect">
            <a:avLst/>
          </a:prstGeom>
        </p:spPr>
        <p:txBody>
          <a:bodyPr wrap="square" anchor="t">
            <a:spAutoFit/>
          </a:bodyPr>
          <a:lstStyle/>
          <a:p>
            <a:pPr>
              <a:spcBef>
                <a:spcPts val="300"/>
              </a:spcBef>
            </a:pPr>
            <a:r>
              <a:rPr lang="en-GB" sz="2000" b="1">
                <a:cs typeface="Arial" panose="020B0604020202020204"/>
              </a:rPr>
              <a:t>Smoke: </a:t>
            </a:r>
            <a:br>
              <a:rPr lang="en-GB" sz="2000" b="1">
                <a:cs typeface="Arial" panose="020B0604020202020204"/>
              </a:rPr>
            </a:br>
            <a:r>
              <a:rPr lang="en-GB" sz="2000" b="1">
                <a:cs typeface="Arial" panose="020B0604020202020204"/>
              </a:rPr>
              <a:t>Test EN 1634-3 Report EN 16034</a:t>
            </a:r>
          </a:p>
          <a:p>
            <a:pPr marL="951865" lvl="1" indent="-342900">
              <a:spcBef>
                <a:spcPts val="300"/>
              </a:spcBef>
              <a:buFont typeface="Wingdings" pitchFamily="2" charset="2"/>
              <a:buChar char="§"/>
            </a:pPr>
            <a:r>
              <a:rPr lang="en-GB" sz="2000" b="1">
                <a:cs typeface="Arial" panose="020B0604020202020204"/>
              </a:rPr>
              <a:t>S</a:t>
            </a:r>
            <a:r>
              <a:rPr lang="en-GB" sz="2000" b="1" baseline="-25000">
                <a:cs typeface="Arial" panose="020B0604020202020204"/>
              </a:rPr>
              <a:t>a</a:t>
            </a:r>
          </a:p>
          <a:p>
            <a:pPr marL="951865" lvl="1" indent="-342900">
              <a:spcBef>
                <a:spcPts val="300"/>
              </a:spcBef>
              <a:buFont typeface="Wingdings" pitchFamily="2" charset="2"/>
              <a:buChar char="§"/>
            </a:pPr>
            <a:r>
              <a:rPr lang="en-GB" sz="2000" b="1">
                <a:cs typeface="Arial" panose="020B0604020202020204"/>
              </a:rPr>
              <a:t>S</a:t>
            </a:r>
            <a:r>
              <a:rPr lang="en-GB" sz="2000" b="1" baseline="-25000">
                <a:cs typeface="Arial" panose="020B0604020202020204"/>
              </a:rPr>
              <a:t>200</a:t>
            </a:r>
          </a:p>
        </p:txBody>
      </p:sp>
      <p:pic>
        <p:nvPicPr>
          <p:cNvPr id="8" name="Picture 7">
            <a:extLst>
              <a:ext uri="{FF2B5EF4-FFF2-40B4-BE49-F238E27FC236}">
                <a16:creationId xmlns:a16="http://schemas.microsoft.com/office/drawing/2014/main" id="{1CA4E041-C7A6-6F46-A45D-A6A3B1A0AC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sp>
        <p:nvSpPr>
          <p:cNvPr id="4" name="Rectangle 3">
            <a:extLst>
              <a:ext uri="{FF2B5EF4-FFF2-40B4-BE49-F238E27FC236}">
                <a16:creationId xmlns:a16="http://schemas.microsoft.com/office/drawing/2014/main" id="{74849BDB-3B04-4ABB-BD91-33C08763DDF0}"/>
              </a:ext>
            </a:extLst>
          </p:cNvPr>
          <p:cNvSpPr/>
          <p:nvPr/>
        </p:nvSpPr>
        <p:spPr>
          <a:xfrm>
            <a:off x="895739" y="5535829"/>
            <a:ext cx="9759821" cy="461665"/>
          </a:xfrm>
          <a:prstGeom prst="rect">
            <a:avLst/>
          </a:prstGeom>
        </p:spPr>
        <p:txBody>
          <a:bodyPr wrap="square">
            <a:spAutoFit/>
          </a:bodyPr>
          <a:lstStyle/>
          <a:p>
            <a:pPr>
              <a:spcBef>
                <a:spcPts val="300"/>
              </a:spcBef>
            </a:pPr>
            <a:r>
              <a:rPr lang="en-GB" b="1">
                <a:cs typeface="Arial" panose="020B0604020202020204"/>
              </a:rPr>
              <a:t>One other big DIFFERENCE “The Classification Document”</a:t>
            </a:r>
          </a:p>
        </p:txBody>
      </p:sp>
    </p:spTree>
    <p:extLst>
      <p:ext uri="{BB962C8B-B14F-4D97-AF65-F5344CB8AC3E}">
        <p14:creationId xmlns:p14="http://schemas.microsoft.com/office/powerpoint/2010/main" val="320997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19">
            <a:extLst>
              <a:ext uri="{FF2B5EF4-FFF2-40B4-BE49-F238E27FC236}">
                <a16:creationId xmlns:a16="http://schemas.microsoft.com/office/drawing/2014/main" id="{A30B3ADC-8D78-FB4A-9A41-4FFE1015A32A}"/>
              </a:ext>
            </a:extLst>
          </p:cNvPr>
          <p:cNvSpPr/>
          <p:nvPr/>
        </p:nvSpPr>
        <p:spPr>
          <a:xfrm>
            <a:off x="1" y="0"/>
            <a:ext cx="6485338" cy="62094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pic>
        <p:nvPicPr>
          <p:cNvPr id="7" name="Picture 6">
            <a:extLst>
              <a:ext uri="{FF2B5EF4-FFF2-40B4-BE49-F238E27FC236}">
                <a16:creationId xmlns:a16="http://schemas.microsoft.com/office/drawing/2014/main" id="{F6D3DE6F-E779-8C49-9D5B-F9887BA4D1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sp>
        <p:nvSpPr>
          <p:cNvPr id="2" name="Slide Number Placeholder 1">
            <a:extLst>
              <a:ext uri="{FF2B5EF4-FFF2-40B4-BE49-F238E27FC236}">
                <a16:creationId xmlns:a16="http://schemas.microsoft.com/office/drawing/2014/main" id="{0966C3A4-B61E-1A45-8D74-44421C1A5A97}"/>
              </a:ext>
            </a:extLst>
          </p:cNvPr>
          <p:cNvSpPr>
            <a:spLocks noGrp="1"/>
          </p:cNvSpPr>
          <p:nvPr>
            <p:ph type="sldNum" sz="quarter" idx="33"/>
          </p:nvPr>
        </p:nvSpPr>
        <p:spPr/>
        <p:txBody>
          <a:bodyPr/>
          <a:lstStyle/>
          <a:p>
            <a:fld id="{FCEB0F34-BB6E-E94A-9CCE-E54518D97C46}" type="slidenum">
              <a:rPr lang="en-US" smtClean="0"/>
              <a:pPr/>
              <a:t>42</a:t>
            </a:fld>
            <a:r>
              <a:rPr lang="en-US"/>
              <a:t> </a:t>
            </a:r>
            <a:endParaRPr lang="en-US" b="0"/>
          </a:p>
        </p:txBody>
      </p:sp>
      <p:sp>
        <p:nvSpPr>
          <p:cNvPr id="3" name="Title 2">
            <a:extLst>
              <a:ext uri="{FF2B5EF4-FFF2-40B4-BE49-F238E27FC236}">
                <a16:creationId xmlns:a16="http://schemas.microsoft.com/office/drawing/2014/main" id="{D1960A08-071C-ED49-9F1D-45DB41723458}"/>
              </a:ext>
            </a:extLst>
          </p:cNvPr>
          <p:cNvSpPr>
            <a:spLocks noGrp="1"/>
          </p:cNvSpPr>
          <p:nvPr>
            <p:ph type="title"/>
          </p:nvPr>
        </p:nvSpPr>
        <p:spPr>
          <a:xfrm flipH="1">
            <a:off x="319578" y="303505"/>
            <a:ext cx="11464417" cy="346249"/>
          </a:xfrm>
        </p:spPr>
        <p:txBody>
          <a:bodyPr/>
          <a:lstStyle/>
          <a:p>
            <a:r>
              <a:rPr lang="en-GB"/>
              <a:t>The neat and tidy document EN13501-1</a:t>
            </a:r>
            <a:endParaRPr lang="en-US"/>
          </a:p>
        </p:txBody>
      </p:sp>
      <p:sp>
        <p:nvSpPr>
          <p:cNvPr id="14" name="Rechteck 3">
            <a:extLst>
              <a:ext uri="{FF2B5EF4-FFF2-40B4-BE49-F238E27FC236}">
                <a16:creationId xmlns:a16="http://schemas.microsoft.com/office/drawing/2014/main" id="{EE4B4909-BABA-4A4A-A222-6730CFE0AF6F}"/>
              </a:ext>
            </a:extLst>
          </p:cNvPr>
          <p:cNvSpPr/>
          <p:nvPr/>
        </p:nvSpPr>
        <p:spPr>
          <a:xfrm>
            <a:off x="319577" y="920740"/>
            <a:ext cx="3489779" cy="2267287"/>
          </a:xfrm>
          <a:prstGeom prst="rect">
            <a:avLst/>
          </a:prstGeom>
        </p:spPr>
        <p:txBody>
          <a:bodyPr wrap="square" anchor="t">
            <a:spAutoFit/>
          </a:bodyPr>
          <a:lstStyle/>
          <a:p>
            <a:pPr>
              <a:spcBef>
                <a:spcPts val="688"/>
              </a:spcBef>
              <a:spcAft>
                <a:spcPts val="688"/>
              </a:spcAft>
            </a:pPr>
            <a:r>
              <a:rPr lang="en-GB" b="1"/>
              <a:t>This is where we bring it all together</a:t>
            </a:r>
            <a:endParaRPr lang="en-GB" b="1">
              <a:cs typeface="Arial"/>
            </a:endParaRPr>
          </a:p>
          <a:p>
            <a:pPr marL="342900" indent="-342900">
              <a:spcBef>
                <a:spcPts val="300"/>
              </a:spcBef>
              <a:buFont typeface="Wingdings" pitchFamily="2" charset="2"/>
              <a:buChar char="§"/>
            </a:pPr>
            <a:r>
              <a:rPr lang="en-GB" sz="2000" b="1"/>
              <a:t>Fire</a:t>
            </a:r>
            <a:endParaRPr lang="en-GB" sz="2000" b="1">
              <a:cs typeface="Arial" panose="020B0604020202020204"/>
            </a:endParaRPr>
          </a:p>
          <a:p>
            <a:pPr marL="342900" indent="-342900">
              <a:spcBef>
                <a:spcPts val="300"/>
              </a:spcBef>
              <a:buFont typeface="Wingdings" pitchFamily="2" charset="2"/>
              <a:buChar char="§"/>
            </a:pPr>
            <a:r>
              <a:rPr lang="en-GB" sz="2000" b="1">
                <a:cs typeface="Arial" panose="020B0604020202020204"/>
              </a:rPr>
              <a:t>Smoke</a:t>
            </a:r>
          </a:p>
          <a:p>
            <a:pPr marL="342900" indent="-342900">
              <a:spcBef>
                <a:spcPts val="300"/>
              </a:spcBef>
              <a:buFont typeface="Wingdings" pitchFamily="2" charset="2"/>
              <a:buChar char="§"/>
            </a:pPr>
            <a:r>
              <a:rPr lang="en-GB" sz="2000" b="1">
                <a:cs typeface="Arial" panose="020B0604020202020204"/>
              </a:rPr>
              <a:t>Opening &amp; Closing (</a:t>
            </a:r>
            <a:r>
              <a:rPr lang="en-GB" sz="2000" b="1" err="1">
                <a:cs typeface="Arial" panose="020B0604020202020204"/>
              </a:rPr>
              <a:t>Cyclage</a:t>
            </a:r>
            <a:r>
              <a:rPr lang="en-GB" sz="2000" b="1">
                <a:cs typeface="Arial" panose="020B0604020202020204"/>
              </a:rPr>
              <a:t>) </a:t>
            </a:r>
          </a:p>
        </p:txBody>
      </p:sp>
      <p:pic>
        <p:nvPicPr>
          <p:cNvPr id="4" name="Picture 5">
            <a:extLst>
              <a:ext uri="{FF2B5EF4-FFF2-40B4-BE49-F238E27FC236}">
                <a16:creationId xmlns:a16="http://schemas.microsoft.com/office/drawing/2014/main" id="{880E5404-A558-4421-A69A-AA2E9409445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150056" y="1187383"/>
            <a:ext cx="3568611" cy="5037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5">
            <a:extLst>
              <a:ext uri="{FF2B5EF4-FFF2-40B4-BE49-F238E27FC236}">
                <a16:creationId xmlns:a16="http://schemas.microsoft.com/office/drawing/2014/main" id="{9CCE332C-05E8-4423-B21A-C35168F85C1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052421" y="444729"/>
            <a:ext cx="3568610" cy="5044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3994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19">
            <a:extLst>
              <a:ext uri="{FF2B5EF4-FFF2-40B4-BE49-F238E27FC236}">
                <a16:creationId xmlns:a16="http://schemas.microsoft.com/office/drawing/2014/main" id="{189C7DCB-4428-C84A-A61A-4DAB9C30BF32}"/>
              </a:ext>
            </a:extLst>
          </p:cNvPr>
          <p:cNvSpPr/>
          <p:nvPr/>
        </p:nvSpPr>
        <p:spPr>
          <a:xfrm>
            <a:off x="0" y="0"/>
            <a:ext cx="5706660" cy="62094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Slide Number Placeholder 1">
            <a:extLst>
              <a:ext uri="{FF2B5EF4-FFF2-40B4-BE49-F238E27FC236}">
                <a16:creationId xmlns:a16="http://schemas.microsoft.com/office/drawing/2014/main" id="{4F7A6704-29C8-B245-A0C4-1FBC84700545}"/>
              </a:ext>
            </a:extLst>
          </p:cNvPr>
          <p:cNvSpPr>
            <a:spLocks noGrp="1"/>
          </p:cNvSpPr>
          <p:nvPr>
            <p:ph type="sldNum" sz="quarter" idx="33"/>
          </p:nvPr>
        </p:nvSpPr>
        <p:spPr/>
        <p:txBody>
          <a:bodyPr/>
          <a:lstStyle/>
          <a:p>
            <a:fld id="{FCEB0F34-BB6E-E94A-9CCE-E54518D97C46}" type="slidenum">
              <a:rPr lang="en-US" smtClean="0"/>
              <a:pPr/>
              <a:t>43</a:t>
            </a:fld>
            <a:r>
              <a:rPr lang="en-US"/>
              <a:t> </a:t>
            </a:r>
            <a:endParaRPr lang="en-US" b="0"/>
          </a:p>
        </p:txBody>
      </p:sp>
      <p:sp>
        <p:nvSpPr>
          <p:cNvPr id="3" name="Title 2">
            <a:extLst>
              <a:ext uri="{FF2B5EF4-FFF2-40B4-BE49-F238E27FC236}">
                <a16:creationId xmlns:a16="http://schemas.microsoft.com/office/drawing/2014/main" id="{087C28C7-76B0-6F4E-8426-967E74336D12}"/>
              </a:ext>
            </a:extLst>
          </p:cNvPr>
          <p:cNvSpPr>
            <a:spLocks noGrp="1"/>
          </p:cNvSpPr>
          <p:nvPr>
            <p:ph type="title"/>
          </p:nvPr>
        </p:nvSpPr>
        <p:spPr>
          <a:xfrm flipH="1">
            <a:off x="319578" y="303505"/>
            <a:ext cx="11464417" cy="346249"/>
          </a:xfrm>
        </p:spPr>
        <p:txBody>
          <a:bodyPr/>
          <a:lstStyle/>
          <a:p>
            <a:r>
              <a:rPr lang="en-GB">
                <a:latin typeface="Arial"/>
                <a:cs typeface="Arial"/>
              </a:rPr>
              <a:t>So let’s go – whoop, whoop!</a:t>
            </a:r>
            <a:endParaRPr lang="en-US"/>
          </a:p>
        </p:txBody>
      </p:sp>
      <p:sp>
        <p:nvSpPr>
          <p:cNvPr id="21" name="Rechteck 3">
            <a:extLst>
              <a:ext uri="{FF2B5EF4-FFF2-40B4-BE49-F238E27FC236}">
                <a16:creationId xmlns:a16="http://schemas.microsoft.com/office/drawing/2014/main" id="{F07368F3-7F9F-1A4F-B768-70BAB7B7B35F}"/>
              </a:ext>
            </a:extLst>
          </p:cNvPr>
          <p:cNvSpPr/>
          <p:nvPr/>
        </p:nvSpPr>
        <p:spPr>
          <a:xfrm>
            <a:off x="319577" y="920740"/>
            <a:ext cx="5387083" cy="2998257"/>
          </a:xfrm>
          <a:prstGeom prst="rect">
            <a:avLst/>
          </a:prstGeom>
        </p:spPr>
        <p:txBody>
          <a:bodyPr wrap="square" anchor="t">
            <a:spAutoFit/>
          </a:bodyPr>
          <a:lstStyle/>
          <a:p>
            <a:pPr>
              <a:spcBef>
                <a:spcPts val="688"/>
              </a:spcBef>
              <a:spcAft>
                <a:spcPts val="688"/>
              </a:spcAft>
            </a:pPr>
            <a:r>
              <a:rPr lang="en-GB" b="1"/>
              <a:t>Well… …Only if you have a need for exactly the door tested…</a:t>
            </a:r>
            <a:endParaRPr lang="en-GB" sz="2000" b="1">
              <a:cs typeface="Arial" panose="020B0604020202020204"/>
            </a:endParaRPr>
          </a:p>
          <a:p>
            <a:pPr>
              <a:spcBef>
                <a:spcPts val="300"/>
              </a:spcBef>
            </a:pPr>
            <a:r>
              <a:rPr lang="en-GB" sz="2000" b="1">
                <a:cs typeface="Arial" panose="020B0604020202020204"/>
              </a:rPr>
              <a:t>Tested:</a:t>
            </a:r>
          </a:p>
          <a:p>
            <a:pPr marL="342900" indent="-342900">
              <a:spcBef>
                <a:spcPts val="300"/>
              </a:spcBef>
              <a:buFont typeface="Wingdings" pitchFamily="2" charset="2"/>
              <a:buChar char="§"/>
            </a:pPr>
            <a:r>
              <a:rPr lang="en-GB" sz="2000" b="1">
                <a:cs typeface="Arial" panose="020B0604020202020204"/>
              </a:rPr>
              <a:t>3000mm x 3000mm door</a:t>
            </a:r>
          </a:p>
          <a:p>
            <a:pPr marL="342900" indent="-342900">
              <a:spcBef>
                <a:spcPts val="300"/>
              </a:spcBef>
              <a:buFont typeface="Wingdings" pitchFamily="2" charset="2"/>
              <a:buChar char="§"/>
            </a:pPr>
            <a:r>
              <a:rPr lang="en-GB" sz="2000" b="1" err="1">
                <a:cs typeface="Arial" panose="020B0604020202020204"/>
              </a:rPr>
              <a:t>Geze</a:t>
            </a:r>
            <a:r>
              <a:rPr lang="en-GB" sz="2000" b="1">
                <a:cs typeface="Arial" panose="020B0604020202020204"/>
              </a:rPr>
              <a:t> closer</a:t>
            </a:r>
          </a:p>
          <a:p>
            <a:pPr marL="342900" indent="-342900">
              <a:spcBef>
                <a:spcPts val="300"/>
              </a:spcBef>
              <a:buFont typeface="Wingdings" pitchFamily="2" charset="2"/>
              <a:buChar char="§"/>
            </a:pPr>
            <a:r>
              <a:rPr lang="en-GB" sz="2000" b="1">
                <a:cs typeface="Arial" panose="020B0604020202020204"/>
              </a:rPr>
              <a:t>Stainless steel finish</a:t>
            </a:r>
          </a:p>
          <a:p>
            <a:pPr marL="342900" indent="-342900">
              <a:spcBef>
                <a:spcPts val="300"/>
              </a:spcBef>
              <a:buFont typeface="Wingdings" pitchFamily="2" charset="2"/>
              <a:buChar char="§"/>
            </a:pPr>
            <a:r>
              <a:rPr lang="en-GB" sz="2000" b="1">
                <a:cs typeface="Arial" panose="020B0604020202020204"/>
              </a:rPr>
              <a:t>Vision panel</a:t>
            </a:r>
          </a:p>
          <a:p>
            <a:pPr>
              <a:spcBef>
                <a:spcPts val="300"/>
              </a:spcBef>
            </a:pPr>
            <a:endParaRPr lang="en-GB" sz="2000" b="1">
              <a:cs typeface="Arial" panose="020B0604020202020204"/>
            </a:endParaRPr>
          </a:p>
        </p:txBody>
      </p:sp>
      <p:sp>
        <p:nvSpPr>
          <p:cNvPr id="22" name="Rechteck 3">
            <a:extLst>
              <a:ext uri="{FF2B5EF4-FFF2-40B4-BE49-F238E27FC236}">
                <a16:creationId xmlns:a16="http://schemas.microsoft.com/office/drawing/2014/main" id="{2AE3A4F0-2B4B-8749-8453-BB66DC10678C}"/>
              </a:ext>
            </a:extLst>
          </p:cNvPr>
          <p:cNvSpPr/>
          <p:nvPr/>
        </p:nvSpPr>
        <p:spPr>
          <a:xfrm>
            <a:off x="319577" y="3926821"/>
            <a:ext cx="5387083" cy="2282676"/>
          </a:xfrm>
          <a:prstGeom prst="rect">
            <a:avLst/>
          </a:prstGeom>
        </p:spPr>
        <p:txBody>
          <a:bodyPr wrap="square" anchor="t">
            <a:spAutoFit/>
          </a:bodyPr>
          <a:lstStyle/>
          <a:p>
            <a:pPr>
              <a:spcBef>
                <a:spcPts val="688"/>
              </a:spcBef>
              <a:spcAft>
                <a:spcPts val="688"/>
              </a:spcAft>
            </a:pPr>
            <a:r>
              <a:rPr lang="en-GB" b="1"/>
              <a:t>You want</a:t>
            </a:r>
            <a:endParaRPr lang="en-GB" sz="2000" b="1">
              <a:cs typeface="Arial" panose="020B0604020202020204"/>
            </a:endParaRPr>
          </a:p>
          <a:p>
            <a:pPr marL="342900" indent="-342900">
              <a:spcBef>
                <a:spcPts val="300"/>
              </a:spcBef>
              <a:buFont typeface="Wingdings" pitchFamily="2" charset="2"/>
              <a:buChar char="§"/>
            </a:pPr>
            <a:r>
              <a:rPr lang="en-GB" sz="2000" b="1">
                <a:cs typeface="Arial" panose="020B0604020202020204"/>
              </a:rPr>
              <a:t>3100mm x 2500mm door</a:t>
            </a:r>
          </a:p>
          <a:p>
            <a:pPr marL="342900" indent="-342900">
              <a:spcBef>
                <a:spcPts val="300"/>
              </a:spcBef>
              <a:buFont typeface="Wingdings" pitchFamily="2" charset="2"/>
              <a:buChar char="§"/>
            </a:pPr>
            <a:r>
              <a:rPr lang="en-GB" sz="2000" b="1">
                <a:cs typeface="Arial" panose="020B0604020202020204"/>
              </a:rPr>
              <a:t>Dorma closer</a:t>
            </a:r>
          </a:p>
          <a:p>
            <a:pPr marL="342900" indent="-342900">
              <a:spcBef>
                <a:spcPts val="300"/>
              </a:spcBef>
              <a:buFont typeface="Wingdings" pitchFamily="2" charset="2"/>
              <a:buChar char="§"/>
            </a:pPr>
            <a:r>
              <a:rPr lang="en-GB" sz="2000" b="1">
                <a:cs typeface="Arial" panose="020B0604020202020204"/>
              </a:rPr>
              <a:t>Steel PPC finish</a:t>
            </a:r>
          </a:p>
          <a:p>
            <a:pPr marL="342900" indent="-342900">
              <a:spcBef>
                <a:spcPts val="300"/>
              </a:spcBef>
              <a:buFont typeface="Wingdings" pitchFamily="2" charset="2"/>
              <a:buChar char="§"/>
            </a:pPr>
            <a:r>
              <a:rPr lang="en-GB" sz="2000" b="1">
                <a:cs typeface="Arial" panose="020B0604020202020204"/>
              </a:rPr>
              <a:t>No vision panel</a:t>
            </a:r>
          </a:p>
          <a:p>
            <a:pPr>
              <a:spcBef>
                <a:spcPts val="300"/>
              </a:spcBef>
            </a:pPr>
            <a:endParaRPr lang="en-GB" sz="2000" b="1">
              <a:cs typeface="Arial" panose="020B0604020202020204"/>
            </a:endParaRPr>
          </a:p>
        </p:txBody>
      </p:sp>
      <p:pic>
        <p:nvPicPr>
          <p:cNvPr id="6" name="Picture 5">
            <a:extLst>
              <a:ext uri="{FF2B5EF4-FFF2-40B4-BE49-F238E27FC236}">
                <a16:creationId xmlns:a16="http://schemas.microsoft.com/office/drawing/2014/main" id="{D1AF3E49-23B2-6D4C-B240-A0587D83AA8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pic>
        <p:nvPicPr>
          <p:cNvPr id="11" name="Content Placeholder 7">
            <a:extLst>
              <a:ext uri="{FF2B5EF4-FFF2-40B4-BE49-F238E27FC236}">
                <a16:creationId xmlns:a16="http://schemas.microsoft.com/office/drawing/2014/main" id="{04E63021-6F4E-4E14-9A8E-98ECE96908CC}"/>
              </a:ext>
            </a:extLst>
          </p:cNvPr>
          <p:cNvPicPr>
            <a:picLocks noGrp="1" noChangeAspect="1"/>
          </p:cNvPicPr>
          <p:nvPr>
            <p:ph sz="quarter" idx="34"/>
          </p:nvPr>
        </p:nvPicPr>
        <p:blipFill>
          <a:blip r:embed="rId3" cstate="screen">
            <a:extLst>
              <a:ext uri="{28A0092B-C50C-407E-A947-70E740481C1C}">
                <a14:useLocalDpi xmlns:a14="http://schemas.microsoft.com/office/drawing/2010/main"/>
              </a:ext>
            </a:extLst>
          </a:blip>
          <a:stretch>
            <a:fillRect/>
          </a:stretch>
        </p:blipFill>
        <p:spPr bwMode="gray">
          <a:xfrm>
            <a:off x="7711258" y="352080"/>
            <a:ext cx="3833571" cy="3134289"/>
          </a:xfrm>
          <a:prstGeom prst="rect">
            <a:avLst/>
          </a:prstGeom>
        </p:spPr>
      </p:pic>
      <p:pic>
        <p:nvPicPr>
          <p:cNvPr id="12" name="Content Placeholder 7">
            <a:extLst>
              <a:ext uri="{FF2B5EF4-FFF2-40B4-BE49-F238E27FC236}">
                <a16:creationId xmlns:a16="http://schemas.microsoft.com/office/drawing/2014/main" id="{6F5E8923-631A-481F-A097-41335BC73F8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4353"/>
          <a:stretch/>
        </p:blipFill>
        <p:spPr bwMode="gray">
          <a:xfrm>
            <a:off x="6376043" y="2873768"/>
            <a:ext cx="3445858" cy="3017501"/>
          </a:xfrm>
          <a:prstGeom prst="rect">
            <a:avLst/>
          </a:prstGeom>
        </p:spPr>
      </p:pic>
    </p:spTree>
    <p:extLst>
      <p:ext uri="{BB962C8B-B14F-4D97-AF65-F5344CB8AC3E}">
        <p14:creationId xmlns:p14="http://schemas.microsoft.com/office/powerpoint/2010/main" val="156865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9A8A73-7250-7E4F-B47F-8AC3CDB969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8001" y="953259"/>
            <a:ext cx="2966737" cy="4461029"/>
          </a:xfrm>
          <a:prstGeom prst="rect">
            <a:avLst/>
          </a:prstGeom>
        </p:spPr>
      </p:pic>
      <p:sp>
        <p:nvSpPr>
          <p:cNvPr id="7" name="Rechteck 19">
            <a:extLst>
              <a:ext uri="{FF2B5EF4-FFF2-40B4-BE49-F238E27FC236}">
                <a16:creationId xmlns:a16="http://schemas.microsoft.com/office/drawing/2014/main" id="{54441878-E5E4-9A48-B369-7B7AF549F130}"/>
              </a:ext>
            </a:extLst>
          </p:cNvPr>
          <p:cNvSpPr/>
          <p:nvPr/>
        </p:nvSpPr>
        <p:spPr>
          <a:xfrm>
            <a:off x="1" y="0"/>
            <a:ext cx="7064828" cy="62094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Slide Number Placeholder 1">
            <a:extLst>
              <a:ext uri="{FF2B5EF4-FFF2-40B4-BE49-F238E27FC236}">
                <a16:creationId xmlns:a16="http://schemas.microsoft.com/office/drawing/2014/main" id="{0C5BA35F-73B2-894E-A5B3-9C434AC3F22B}"/>
              </a:ext>
            </a:extLst>
          </p:cNvPr>
          <p:cNvSpPr>
            <a:spLocks noGrp="1"/>
          </p:cNvSpPr>
          <p:nvPr>
            <p:ph type="sldNum" sz="quarter" idx="33"/>
          </p:nvPr>
        </p:nvSpPr>
        <p:spPr/>
        <p:txBody>
          <a:bodyPr/>
          <a:lstStyle/>
          <a:p>
            <a:fld id="{FCEB0F34-BB6E-E94A-9CCE-E54518D97C46}" type="slidenum">
              <a:rPr lang="en-US" smtClean="0"/>
              <a:pPr/>
              <a:t>44</a:t>
            </a:fld>
            <a:r>
              <a:rPr lang="en-US"/>
              <a:t> </a:t>
            </a:r>
            <a:endParaRPr lang="en-US" b="0"/>
          </a:p>
        </p:txBody>
      </p:sp>
      <p:sp>
        <p:nvSpPr>
          <p:cNvPr id="3" name="Title 2">
            <a:extLst>
              <a:ext uri="{FF2B5EF4-FFF2-40B4-BE49-F238E27FC236}">
                <a16:creationId xmlns:a16="http://schemas.microsoft.com/office/drawing/2014/main" id="{B53C9F29-34E4-5C4B-A4AE-06F3AEAD3571}"/>
              </a:ext>
            </a:extLst>
          </p:cNvPr>
          <p:cNvSpPr>
            <a:spLocks noGrp="1"/>
          </p:cNvSpPr>
          <p:nvPr>
            <p:ph type="title"/>
          </p:nvPr>
        </p:nvSpPr>
        <p:spPr>
          <a:xfrm flipH="1">
            <a:off x="319578" y="303505"/>
            <a:ext cx="11464417" cy="346249"/>
          </a:xfrm>
        </p:spPr>
        <p:txBody>
          <a:bodyPr/>
          <a:lstStyle/>
          <a:p>
            <a:r>
              <a:rPr lang="en-GB"/>
              <a:t>The misunderstood standard EN15269-2</a:t>
            </a:r>
            <a:endParaRPr lang="en-US"/>
          </a:p>
        </p:txBody>
      </p:sp>
      <p:sp>
        <p:nvSpPr>
          <p:cNvPr id="13" name="Rechteck 3">
            <a:extLst>
              <a:ext uri="{FF2B5EF4-FFF2-40B4-BE49-F238E27FC236}">
                <a16:creationId xmlns:a16="http://schemas.microsoft.com/office/drawing/2014/main" id="{FE3EF127-0607-454E-A2ED-51A176EC1221}"/>
              </a:ext>
            </a:extLst>
          </p:cNvPr>
          <p:cNvSpPr/>
          <p:nvPr/>
        </p:nvSpPr>
        <p:spPr>
          <a:xfrm>
            <a:off x="319578" y="920740"/>
            <a:ext cx="6647280" cy="5360442"/>
          </a:xfrm>
          <a:prstGeom prst="rect">
            <a:avLst/>
          </a:prstGeom>
        </p:spPr>
        <p:txBody>
          <a:bodyPr wrap="square" anchor="t">
            <a:spAutoFit/>
          </a:bodyPr>
          <a:lstStyle/>
          <a:p>
            <a:pPr>
              <a:spcBef>
                <a:spcPts val="688"/>
              </a:spcBef>
              <a:spcAft>
                <a:spcPts val="688"/>
              </a:spcAft>
            </a:pPr>
            <a:r>
              <a:rPr lang="en-GB" b="1"/>
              <a:t>The standard is summarised as …</a:t>
            </a:r>
            <a:endParaRPr lang="en-GB" sz="2000" b="1">
              <a:cs typeface="Arial" panose="020B0604020202020204"/>
            </a:endParaRPr>
          </a:p>
          <a:p>
            <a:pPr>
              <a:spcBef>
                <a:spcPts val="300"/>
              </a:spcBef>
            </a:pPr>
            <a:r>
              <a:rPr lang="en-GB" sz="2000" b="1">
                <a:cs typeface="Arial" panose="020B0604020202020204"/>
              </a:rPr>
              <a:t>“Rules for Assessment” or “Extended Applications”</a:t>
            </a:r>
          </a:p>
          <a:p>
            <a:pPr>
              <a:spcBef>
                <a:spcPts val="300"/>
              </a:spcBef>
            </a:pPr>
            <a:endParaRPr lang="en-GB" sz="1600" b="1">
              <a:cs typeface="Arial" panose="020B0604020202020204"/>
            </a:endParaRPr>
          </a:p>
          <a:p>
            <a:pPr>
              <a:spcBef>
                <a:spcPts val="300"/>
              </a:spcBef>
            </a:pPr>
            <a:r>
              <a:rPr lang="en-GB" sz="2000" b="1">
                <a:cs typeface="Arial" panose="020B0604020202020204"/>
              </a:rPr>
              <a:t>Take our size</a:t>
            </a:r>
          </a:p>
          <a:p>
            <a:pPr>
              <a:spcBef>
                <a:spcPts val="300"/>
              </a:spcBef>
            </a:pPr>
            <a:r>
              <a:rPr lang="en-GB" sz="2000" b="1">
                <a:cs typeface="Arial" panose="020B0604020202020204"/>
              </a:rPr>
              <a:t>3000 x 3000 tested</a:t>
            </a:r>
          </a:p>
          <a:p>
            <a:pPr>
              <a:spcBef>
                <a:spcPts val="300"/>
              </a:spcBef>
            </a:pPr>
            <a:r>
              <a:rPr lang="en-GB" sz="2000" b="1">
                <a:cs typeface="Arial" panose="020B0604020202020204"/>
              </a:rPr>
              <a:t>3100 x 2500 required</a:t>
            </a:r>
          </a:p>
          <a:p>
            <a:pPr>
              <a:spcBef>
                <a:spcPts val="300"/>
              </a:spcBef>
            </a:pPr>
            <a:endParaRPr lang="en-GB" sz="1600" b="1">
              <a:cs typeface="Arial" panose="020B0604020202020204"/>
            </a:endParaRPr>
          </a:p>
          <a:p>
            <a:pPr>
              <a:spcBef>
                <a:spcPts val="300"/>
              </a:spcBef>
            </a:pPr>
            <a:r>
              <a:rPr lang="en-GB" sz="2000" b="1">
                <a:cs typeface="Arial" panose="020B0604020202020204"/>
              </a:rPr>
              <a:t>Extended Applications says (Paraphrased):</a:t>
            </a:r>
          </a:p>
          <a:p>
            <a:pPr>
              <a:spcBef>
                <a:spcPts val="300"/>
              </a:spcBef>
            </a:pPr>
            <a:r>
              <a:rPr lang="en-GB" sz="2000" b="1">
                <a:cs typeface="Arial" panose="020B0604020202020204"/>
              </a:rPr>
              <a:t>If you test an EI</a:t>
            </a:r>
            <a:r>
              <a:rPr lang="en-GB" sz="2000" b="1" baseline="-25000">
                <a:cs typeface="Arial" panose="020B0604020202020204"/>
              </a:rPr>
              <a:t>2</a:t>
            </a:r>
            <a:r>
              <a:rPr lang="en-GB" sz="2000" b="1">
                <a:cs typeface="Arial" panose="020B0604020202020204"/>
              </a:rPr>
              <a:t>60 to EN 1634-1 and over-run by 20% so it passes at 72 minutes</a:t>
            </a:r>
          </a:p>
          <a:p>
            <a:pPr>
              <a:spcBef>
                <a:spcPts val="300"/>
              </a:spcBef>
            </a:pPr>
            <a:endParaRPr lang="en-GB" sz="1600" b="1">
              <a:cs typeface="Arial" panose="020B0604020202020204"/>
            </a:endParaRPr>
          </a:p>
          <a:p>
            <a:pPr>
              <a:spcBef>
                <a:spcPts val="300"/>
              </a:spcBef>
            </a:pPr>
            <a:r>
              <a:rPr lang="en-GB" sz="2000" b="1">
                <a:cs typeface="Arial" panose="020B0604020202020204"/>
              </a:rPr>
              <a:t>You can then increase:</a:t>
            </a:r>
          </a:p>
          <a:p>
            <a:pPr>
              <a:spcBef>
                <a:spcPts val="300"/>
              </a:spcBef>
            </a:pPr>
            <a:r>
              <a:rPr lang="en-GB" sz="2000" b="1">
                <a:cs typeface="Arial" panose="020B0604020202020204"/>
              </a:rPr>
              <a:t>Height by 15%</a:t>
            </a:r>
          </a:p>
          <a:p>
            <a:pPr>
              <a:spcBef>
                <a:spcPts val="300"/>
              </a:spcBef>
            </a:pPr>
            <a:r>
              <a:rPr lang="en-GB" sz="2000" b="1">
                <a:cs typeface="Arial" panose="020B0604020202020204"/>
              </a:rPr>
              <a:t>Width by 15%</a:t>
            </a:r>
          </a:p>
          <a:p>
            <a:pPr>
              <a:spcBef>
                <a:spcPts val="300"/>
              </a:spcBef>
            </a:pPr>
            <a:r>
              <a:rPr lang="en-GB" sz="2000" b="1">
                <a:cs typeface="Arial" panose="020B0604020202020204"/>
              </a:rPr>
              <a:t>Max 20%</a:t>
            </a:r>
          </a:p>
        </p:txBody>
      </p:sp>
      <p:sp>
        <p:nvSpPr>
          <p:cNvPr id="17" name="Rechteck 3">
            <a:extLst>
              <a:ext uri="{FF2B5EF4-FFF2-40B4-BE49-F238E27FC236}">
                <a16:creationId xmlns:a16="http://schemas.microsoft.com/office/drawing/2014/main" id="{98EF5E2B-86BF-7E4F-BA14-A498A685CED3}"/>
              </a:ext>
            </a:extLst>
          </p:cNvPr>
          <p:cNvSpPr/>
          <p:nvPr/>
        </p:nvSpPr>
        <p:spPr>
          <a:xfrm>
            <a:off x="3046324" y="5389787"/>
            <a:ext cx="4018505" cy="400110"/>
          </a:xfrm>
          <a:prstGeom prst="rect">
            <a:avLst/>
          </a:prstGeom>
        </p:spPr>
        <p:txBody>
          <a:bodyPr wrap="square" anchor="t">
            <a:spAutoFit/>
          </a:bodyPr>
          <a:lstStyle/>
          <a:p>
            <a:pPr>
              <a:spcBef>
                <a:spcPts val="688"/>
              </a:spcBef>
              <a:spcAft>
                <a:spcPts val="688"/>
              </a:spcAft>
            </a:pPr>
            <a:r>
              <a:rPr lang="en-GB" sz="2000" b="1">
                <a:cs typeface="Arial" panose="020B0604020202020204"/>
              </a:rPr>
              <a:t>…So we can build your door</a:t>
            </a:r>
          </a:p>
        </p:txBody>
      </p:sp>
      <p:pic>
        <p:nvPicPr>
          <p:cNvPr id="6" name="Picture 5">
            <a:extLst>
              <a:ext uri="{FF2B5EF4-FFF2-40B4-BE49-F238E27FC236}">
                <a16:creationId xmlns:a16="http://schemas.microsoft.com/office/drawing/2014/main" id="{029D9BC2-1D92-7F44-A7F0-1C7D64BFB7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spTree>
    <p:extLst>
      <p:ext uri="{BB962C8B-B14F-4D97-AF65-F5344CB8AC3E}">
        <p14:creationId xmlns:p14="http://schemas.microsoft.com/office/powerpoint/2010/main" val="3265743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9">
            <a:extLst>
              <a:ext uri="{FF2B5EF4-FFF2-40B4-BE49-F238E27FC236}">
                <a16:creationId xmlns:a16="http://schemas.microsoft.com/office/drawing/2014/main" id="{4AD0ABDB-2252-C046-9E0F-B6706E026A56}"/>
              </a:ext>
            </a:extLst>
          </p:cNvPr>
          <p:cNvSpPr/>
          <p:nvPr/>
        </p:nvSpPr>
        <p:spPr>
          <a:xfrm>
            <a:off x="0" y="0"/>
            <a:ext cx="5453744" cy="62094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pic>
        <p:nvPicPr>
          <p:cNvPr id="9" name="Picture 8">
            <a:extLst>
              <a:ext uri="{FF2B5EF4-FFF2-40B4-BE49-F238E27FC236}">
                <a16:creationId xmlns:a16="http://schemas.microsoft.com/office/drawing/2014/main" id="{530B1FE7-D246-9A45-B09F-4D0173B6C1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27778" y="1184654"/>
            <a:ext cx="2746142" cy="4489942"/>
          </a:xfrm>
          <a:prstGeom prst="rect">
            <a:avLst/>
          </a:prstGeom>
        </p:spPr>
      </p:pic>
      <p:sp>
        <p:nvSpPr>
          <p:cNvPr id="2" name="Slide Number Placeholder 1">
            <a:extLst>
              <a:ext uri="{FF2B5EF4-FFF2-40B4-BE49-F238E27FC236}">
                <a16:creationId xmlns:a16="http://schemas.microsoft.com/office/drawing/2014/main" id="{0C5BA35F-73B2-894E-A5B3-9C434AC3F22B}"/>
              </a:ext>
            </a:extLst>
          </p:cNvPr>
          <p:cNvSpPr>
            <a:spLocks noGrp="1"/>
          </p:cNvSpPr>
          <p:nvPr>
            <p:ph type="sldNum" sz="quarter" idx="33"/>
          </p:nvPr>
        </p:nvSpPr>
        <p:spPr/>
        <p:txBody>
          <a:bodyPr/>
          <a:lstStyle/>
          <a:p>
            <a:fld id="{FCEB0F34-BB6E-E94A-9CCE-E54518D97C46}" type="slidenum">
              <a:rPr lang="en-US" smtClean="0"/>
              <a:pPr/>
              <a:t>45</a:t>
            </a:fld>
            <a:r>
              <a:rPr lang="en-US"/>
              <a:t> </a:t>
            </a:r>
            <a:endParaRPr lang="en-US" b="0"/>
          </a:p>
        </p:txBody>
      </p:sp>
      <p:sp>
        <p:nvSpPr>
          <p:cNvPr id="3" name="Title 2">
            <a:extLst>
              <a:ext uri="{FF2B5EF4-FFF2-40B4-BE49-F238E27FC236}">
                <a16:creationId xmlns:a16="http://schemas.microsoft.com/office/drawing/2014/main" id="{B53C9F29-34E4-5C4B-A4AE-06F3AEAD3571}"/>
              </a:ext>
            </a:extLst>
          </p:cNvPr>
          <p:cNvSpPr>
            <a:spLocks noGrp="1"/>
          </p:cNvSpPr>
          <p:nvPr>
            <p:ph type="title"/>
          </p:nvPr>
        </p:nvSpPr>
        <p:spPr>
          <a:xfrm flipH="1">
            <a:off x="319578" y="303505"/>
            <a:ext cx="5211210" cy="806204"/>
          </a:xfrm>
        </p:spPr>
        <p:txBody>
          <a:bodyPr/>
          <a:lstStyle/>
          <a:p>
            <a:r>
              <a:rPr lang="en-GB"/>
              <a:t>The misunderstood standard EN15269-2</a:t>
            </a:r>
            <a:endParaRPr lang="en-US"/>
          </a:p>
        </p:txBody>
      </p:sp>
      <p:sp>
        <p:nvSpPr>
          <p:cNvPr id="13" name="Rechteck 3">
            <a:extLst>
              <a:ext uri="{FF2B5EF4-FFF2-40B4-BE49-F238E27FC236}">
                <a16:creationId xmlns:a16="http://schemas.microsoft.com/office/drawing/2014/main" id="{FE3EF127-0607-454E-A2ED-51A176EC1221}"/>
              </a:ext>
            </a:extLst>
          </p:cNvPr>
          <p:cNvSpPr/>
          <p:nvPr/>
        </p:nvSpPr>
        <p:spPr>
          <a:xfrm>
            <a:off x="319578" y="1340339"/>
            <a:ext cx="4767328" cy="3649338"/>
          </a:xfrm>
          <a:prstGeom prst="rect">
            <a:avLst/>
          </a:prstGeom>
        </p:spPr>
        <p:txBody>
          <a:bodyPr wrap="square" anchor="t">
            <a:spAutoFit/>
          </a:bodyPr>
          <a:lstStyle/>
          <a:p>
            <a:pPr>
              <a:spcBef>
                <a:spcPts val="300"/>
              </a:spcBef>
            </a:pPr>
            <a:r>
              <a:rPr lang="en-GB" sz="2000" b="1">
                <a:cs typeface="Arial" panose="020B0604020202020204"/>
              </a:rPr>
              <a:t>Extended Applications says (Paraphrased):</a:t>
            </a:r>
          </a:p>
          <a:p>
            <a:pPr>
              <a:spcBef>
                <a:spcPts val="300"/>
              </a:spcBef>
            </a:pPr>
            <a:endParaRPr lang="en-GB" sz="2000" b="1">
              <a:cs typeface="Arial" panose="020B0604020202020204"/>
            </a:endParaRPr>
          </a:p>
          <a:p>
            <a:pPr>
              <a:spcBef>
                <a:spcPts val="300"/>
              </a:spcBef>
            </a:pPr>
            <a:r>
              <a:rPr lang="en-GB" sz="2000" b="1">
                <a:cs typeface="Arial" panose="020B0604020202020204"/>
              </a:rPr>
              <a:t>If you test stainless steel, you can assess down to steel (not up).</a:t>
            </a:r>
          </a:p>
          <a:p>
            <a:pPr>
              <a:spcBef>
                <a:spcPts val="300"/>
              </a:spcBef>
            </a:pPr>
            <a:endParaRPr lang="en-GB" sz="2000" b="1">
              <a:cs typeface="Arial" panose="020B0604020202020204"/>
            </a:endParaRPr>
          </a:p>
          <a:p>
            <a:pPr>
              <a:spcBef>
                <a:spcPts val="300"/>
              </a:spcBef>
            </a:pPr>
            <a:r>
              <a:rPr lang="en-GB" sz="2000" b="1">
                <a:cs typeface="Arial" panose="020B0604020202020204"/>
              </a:rPr>
              <a:t>Same with glazing -  If you test with vision you can remove it but are restricted if you increase the size of the vision panel.</a:t>
            </a:r>
          </a:p>
          <a:p>
            <a:pPr>
              <a:spcBef>
                <a:spcPts val="300"/>
              </a:spcBef>
            </a:pPr>
            <a:endParaRPr lang="en-GB" sz="2000" b="1">
              <a:cs typeface="Arial" panose="020B0604020202020204"/>
            </a:endParaRPr>
          </a:p>
        </p:txBody>
      </p:sp>
      <p:sp>
        <p:nvSpPr>
          <p:cNvPr id="17" name="Rechteck 3">
            <a:extLst>
              <a:ext uri="{FF2B5EF4-FFF2-40B4-BE49-F238E27FC236}">
                <a16:creationId xmlns:a16="http://schemas.microsoft.com/office/drawing/2014/main" id="{98EF5E2B-86BF-7E4F-BA14-A498A685CED3}"/>
              </a:ext>
            </a:extLst>
          </p:cNvPr>
          <p:cNvSpPr/>
          <p:nvPr/>
        </p:nvSpPr>
        <p:spPr>
          <a:xfrm>
            <a:off x="1261590" y="4989677"/>
            <a:ext cx="4018505" cy="400110"/>
          </a:xfrm>
          <a:prstGeom prst="rect">
            <a:avLst/>
          </a:prstGeom>
        </p:spPr>
        <p:txBody>
          <a:bodyPr wrap="square" anchor="t">
            <a:spAutoFit/>
          </a:bodyPr>
          <a:lstStyle/>
          <a:p>
            <a:pPr>
              <a:spcBef>
                <a:spcPts val="688"/>
              </a:spcBef>
              <a:spcAft>
                <a:spcPts val="688"/>
              </a:spcAft>
            </a:pPr>
            <a:r>
              <a:rPr lang="en-GB" sz="2000" b="1">
                <a:cs typeface="Arial" panose="020B0604020202020204"/>
              </a:rPr>
              <a:t>…So we can build your door</a:t>
            </a:r>
          </a:p>
        </p:txBody>
      </p:sp>
      <p:pic>
        <p:nvPicPr>
          <p:cNvPr id="6" name="Picture 5">
            <a:extLst>
              <a:ext uri="{FF2B5EF4-FFF2-40B4-BE49-F238E27FC236}">
                <a16:creationId xmlns:a16="http://schemas.microsoft.com/office/drawing/2014/main" id="{C4E51A1B-105C-2340-AD76-AB8C472AAE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pic>
        <p:nvPicPr>
          <p:cNvPr id="5" name="Picture 4">
            <a:extLst>
              <a:ext uri="{FF2B5EF4-FFF2-40B4-BE49-F238E27FC236}">
                <a16:creationId xmlns:a16="http://schemas.microsoft.com/office/drawing/2014/main" id="{8803F8C0-6ABD-4744-B8E1-84E7645CF7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40758" y="1184654"/>
            <a:ext cx="2780497" cy="2780497"/>
          </a:xfrm>
          <a:prstGeom prst="rect">
            <a:avLst/>
          </a:prstGeom>
        </p:spPr>
      </p:pic>
    </p:spTree>
    <p:extLst>
      <p:ext uri="{BB962C8B-B14F-4D97-AF65-F5344CB8AC3E}">
        <p14:creationId xmlns:p14="http://schemas.microsoft.com/office/powerpoint/2010/main" val="95207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eck 19">
            <a:extLst>
              <a:ext uri="{FF2B5EF4-FFF2-40B4-BE49-F238E27FC236}">
                <a16:creationId xmlns:a16="http://schemas.microsoft.com/office/drawing/2014/main" id="{D1294D15-54D6-D049-96D5-F44A163C153D}"/>
              </a:ext>
            </a:extLst>
          </p:cNvPr>
          <p:cNvSpPr/>
          <p:nvPr/>
        </p:nvSpPr>
        <p:spPr>
          <a:xfrm>
            <a:off x="0" y="0"/>
            <a:ext cx="5453744" cy="62094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Slide Number Placeholder 1">
            <a:extLst>
              <a:ext uri="{FF2B5EF4-FFF2-40B4-BE49-F238E27FC236}">
                <a16:creationId xmlns:a16="http://schemas.microsoft.com/office/drawing/2014/main" id="{0BA03527-1CA5-6F42-BDB9-9918A72F2C40}"/>
              </a:ext>
            </a:extLst>
          </p:cNvPr>
          <p:cNvSpPr>
            <a:spLocks noGrp="1"/>
          </p:cNvSpPr>
          <p:nvPr>
            <p:ph type="sldNum" sz="quarter" idx="33"/>
          </p:nvPr>
        </p:nvSpPr>
        <p:spPr/>
        <p:txBody>
          <a:bodyPr/>
          <a:lstStyle/>
          <a:p>
            <a:fld id="{FCEB0F34-BB6E-E94A-9CCE-E54518D97C46}" type="slidenum">
              <a:rPr lang="en-US" smtClean="0"/>
              <a:pPr/>
              <a:t>46</a:t>
            </a:fld>
            <a:r>
              <a:rPr lang="en-US"/>
              <a:t> </a:t>
            </a:r>
            <a:endParaRPr lang="en-US" b="0"/>
          </a:p>
        </p:txBody>
      </p:sp>
      <p:sp>
        <p:nvSpPr>
          <p:cNvPr id="3" name="Title 2">
            <a:extLst>
              <a:ext uri="{FF2B5EF4-FFF2-40B4-BE49-F238E27FC236}">
                <a16:creationId xmlns:a16="http://schemas.microsoft.com/office/drawing/2014/main" id="{2F962D26-F941-1D4B-B0BA-1B23983B9FDB}"/>
              </a:ext>
            </a:extLst>
          </p:cNvPr>
          <p:cNvSpPr>
            <a:spLocks noGrp="1"/>
          </p:cNvSpPr>
          <p:nvPr>
            <p:ph type="title"/>
          </p:nvPr>
        </p:nvSpPr>
        <p:spPr>
          <a:xfrm flipH="1">
            <a:off x="319578" y="303505"/>
            <a:ext cx="11464417" cy="346249"/>
          </a:xfrm>
        </p:spPr>
        <p:txBody>
          <a:bodyPr/>
          <a:lstStyle/>
          <a:p>
            <a:r>
              <a:rPr lang="en-GB"/>
              <a:t>The Curve Ball</a:t>
            </a:r>
            <a:endParaRPr lang="en-US"/>
          </a:p>
        </p:txBody>
      </p:sp>
      <p:sp>
        <p:nvSpPr>
          <p:cNvPr id="40" name="Rechteck 3">
            <a:extLst>
              <a:ext uri="{FF2B5EF4-FFF2-40B4-BE49-F238E27FC236}">
                <a16:creationId xmlns:a16="http://schemas.microsoft.com/office/drawing/2014/main" id="{63A58D27-004D-664D-B2D6-8458DEE09AC5}"/>
              </a:ext>
            </a:extLst>
          </p:cNvPr>
          <p:cNvSpPr/>
          <p:nvPr/>
        </p:nvSpPr>
        <p:spPr>
          <a:xfrm>
            <a:off x="319577" y="920739"/>
            <a:ext cx="4909371" cy="3821559"/>
          </a:xfrm>
          <a:prstGeom prst="rect">
            <a:avLst/>
          </a:prstGeom>
        </p:spPr>
        <p:txBody>
          <a:bodyPr wrap="square" anchor="t">
            <a:spAutoFit/>
          </a:bodyPr>
          <a:lstStyle/>
          <a:p>
            <a:pPr>
              <a:spcBef>
                <a:spcPts val="688"/>
              </a:spcBef>
              <a:spcAft>
                <a:spcPts val="688"/>
              </a:spcAft>
            </a:pPr>
            <a:r>
              <a:rPr lang="en-GB" b="1"/>
              <a:t>Ironmongery</a:t>
            </a:r>
            <a:endParaRPr lang="en-GB" sz="2000" b="1">
              <a:cs typeface="Arial" panose="020B0604020202020204"/>
            </a:endParaRPr>
          </a:p>
          <a:p>
            <a:pPr>
              <a:spcBef>
                <a:spcPts val="300"/>
              </a:spcBef>
            </a:pPr>
            <a:r>
              <a:rPr lang="en-GB" sz="2000" b="1">
                <a:cs typeface="Arial" panose="020B0604020202020204"/>
              </a:rPr>
              <a:t>We tested with </a:t>
            </a:r>
            <a:r>
              <a:rPr lang="en-GB" sz="2000" b="1" err="1">
                <a:cs typeface="Arial" panose="020B0604020202020204"/>
              </a:rPr>
              <a:t>Geze</a:t>
            </a:r>
            <a:r>
              <a:rPr lang="en-GB" sz="2000" b="1">
                <a:cs typeface="Arial" panose="020B0604020202020204"/>
              </a:rPr>
              <a:t>, you want Dorma</a:t>
            </a:r>
          </a:p>
          <a:p>
            <a:pPr>
              <a:spcBef>
                <a:spcPts val="300"/>
              </a:spcBef>
            </a:pPr>
            <a:endParaRPr lang="en-GB" sz="2000" b="1">
              <a:cs typeface="Arial" panose="020B0604020202020204"/>
            </a:endParaRPr>
          </a:p>
          <a:p>
            <a:pPr>
              <a:spcBef>
                <a:spcPts val="300"/>
              </a:spcBef>
            </a:pPr>
            <a:r>
              <a:rPr lang="en-GB" sz="2000" b="1">
                <a:cs typeface="Arial" panose="020B0604020202020204"/>
              </a:rPr>
              <a:t>Extended Applications allows either </a:t>
            </a:r>
            <a:r>
              <a:rPr lang="en-GB" sz="2000" b="1" err="1">
                <a:cs typeface="Arial" panose="020B0604020202020204"/>
              </a:rPr>
              <a:t>Teckentrup</a:t>
            </a:r>
            <a:r>
              <a:rPr lang="en-GB" sz="2000" b="1">
                <a:cs typeface="Arial" panose="020B0604020202020204"/>
              </a:rPr>
              <a:t> or Dorma to cascade evidence</a:t>
            </a:r>
          </a:p>
          <a:p>
            <a:pPr>
              <a:spcBef>
                <a:spcPts val="300"/>
              </a:spcBef>
            </a:pPr>
            <a:endParaRPr lang="en-GB" sz="2000" b="1">
              <a:cs typeface="Arial" panose="020B0604020202020204"/>
            </a:endParaRPr>
          </a:p>
          <a:p>
            <a:pPr>
              <a:spcBef>
                <a:spcPts val="300"/>
              </a:spcBef>
            </a:pPr>
            <a:r>
              <a:rPr lang="en-GB" sz="2000" b="1">
                <a:cs typeface="Arial" panose="020B0604020202020204"/>
              </a:rPr>
              <a:t>So, we either test a Dorma closer on our door or ask Dorma for the test evidence for their closer… … simple enough - Yes, but …. No…</a:t>
            </a:r>
          </a:p>
        </p:txBody>
      </p:sp>
      <p:pic>
        <p:nvPicPr>
          <p:cNvPr id="5" name="Picture 4">
            <a:extLst>
              <a:ext uri="{FF2B5EF4-FFF2-40B4-BE49-F238E27FC236}">
                <a16:creationId xmlns:a16="http://schemas.microsoft.com/office/drawing/2014/main" id="{735E6B4D-9136-5844-BF8A-5856E66B29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pic>
        <p:nvPicPr>
          <p:cNvPr id="8" name="Picture 7">
            <a:extLst>
              <a:ext uri="{FF2B5EF4-FFF2-40B4-BE49-F238E27FC236}">
                <a16:creationId xmlns:a16="http://schemas.microsoft.com/office/drawing/2014/main" id="{620526AD-C4A9-1145-9C53-D503D06F11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8258" y="1898826"/>
            <a:ext cx="3764929" cy="1942331"/>
          </a:xfrm>
          <a:prstGeom prst="rect">
            <a:avLst/>
          </a:prstGeom>
        </p:spPr>
      </p:pic>
    </p:spTree>
    <p:extLst>
      <p:ext uri="{BB962C8B-B14F-4D97-AF65-F5344CB8AC3E}">
        <p14:creationId xmlns:p14="http://schemas.microsoft.com/office/powerpoint/2010/main" val="337666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19">
            <a:extLst>
              <a:ext uri="{FF2B5EF4-FFF2-40B4-BE49-F238E27FC236}">
                <a16:creationId xmlns:a16="http://schemas.microsoft.com/office/drawing/2014/main" id="{27C9D5E1-8DA0-7546-871F-65D99BF807B8}"/>
              </a:ext>
            </a:extLst>
          </p:cNvPr>
          <p:cNvSpPr/>
          <p:nvPr/>
        </p:nvSpPr>
        <p:spPr>
          <a:xfrm>
            <a:off x="0" y="0"/>
            <a:ext cx="5453744" cy="62094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Slide Number Placeholder 1">
            <a:extLst>
              <a:ext uri="{FF2B5EF4-FFF2-40B4-BE49-F238E27FC236}">
                <a16:creationId xmlns:a16="http://schemas.microsoft.com/office/drawing/2014/main" id="{0BA03527-1CA5-6F42-BDB9-9918A72F2C40}"/>
              </a:ext>
            </a:extLst>
          </p:cNvPr>
          <p:cNvSpPr>
            <a:spLocks noGrp="1"/>
          </p:cNvSpPr>
          <p:nvPr>
            <p:ph type="sldNum" sz="quarter" idx="33"/>
          </p:nvPr>
        </p:nvSpPr>
        <p:spPr/>
        <p:txBody>
          <a:bodyPr/>
          <a:lstStyle/>
          <a:p>
            <a:fld id="{FCEB0F34-BB6E-E94A-9CCE-E54518D97C46}" type="slidenum">
              <a:rPr lang="en-US" smtClean="0"/>
              <a:pPr/>
              <a:t>47</a:t>
            </a:fld>
            <a:r>
              <a:rPr lang="en-US"/>
              <a:t> </a:t>
            </a:r>
            <a:endParaRPr lang="en-US" b="0"/>
          </a:p>
        </p:txBody>
      </p:sp>
      <p:sp>
        <p:nvSpPr>
          <p:cNvPr id="3" name="Title 2">
            <a:extLst>
              <a:ext uri="{FF2B5EF4-FFF2-40B4-BE49-F238E27FC236}">
                <a16:creationId xmlns:a16="http://schemas.microsoft.com/office/drawing/2014/main" id="{2F962D26-F941-1D4B-B0BA-1B23983B9FDB}"/>
              </a:ext>
            </a:extLst>
          </p:cNvPr>
          <p:cNvSpPr>
            <a:spLocks noGrp="1"/>
          </p:cNvSpPr>
          <p:nvPr>
            <p:ph type="title"/>
          </p:nvPr>
        </p:nvSpPr>
        <p:spPr>
          <a:xfrm flipH="1">
            <a:off x="319577" y="303505"/>
            <a:ext cx="5042535" cy="779571"/>
          </a:xfrm>
        </p:spPr>
        <p:txBody>
          <a:bodyPr/>
          <a:lstStyle/>
          <a:p>
            <a:r>
              <a:rPr lang="en-GB"/>
              <a:t>Kai I am going to use this cheap </a:t>
            </a:r>
            <a:r>
              <a:rPr lang="en-GB" err="1"/>
              <a:t>ardvaark</a:t>
            </a:r>
            <a:r>
              <a:rPr lang="en-GB"/>
              <a:t> closer!</a:t>
            </a:r>
            <a:endParaRPr lang="en-US"/>
          </a:p>
        </p:txBody>
      </p:sp>
      <p:sp>
        <p:nvSpPr>
          <p:cNvPr id="40" name="Rechteck 3">
            <a:extLst>
              <a:ext uri="{FF2B5EF4-FFF2-40B4-BE49-F238E27FC236}">
                <a16:creationId xmlns:a16="http://schemas.microsoft.com/office/drawing/2014/main" id="{63A58D27-004D-664D-B2D6-8458DEE09AC5}"/>
              </a:ext>
            </a:extLst>
          </p:cNvPr>
          <p:cNvSpPr/>
          <p:nvPr/>
        </p:nvSpPr>
        <p:spPr>
          <a:xfrm>
            <a:off x="319577" y="1224596"/>
            <a:ext cx="4856105" cy="4632037"/>
          </a:xfrm>
          <a:prstGeom prst="rect">
            <a:avLst/>
          </a:prstGeom>
        </p:spPr>
        <p:txBody>
          <a:bodyPr wrap="square" anchor="t">
            <a:spAutoFit/>
          </a:bodyPr>
          <a:lstStyle/>
          <a:p>
            <a:pPr>
              <a:spcBef>
                <a:spcPts val="688"/>
              </a:spcBef>
              <a:spcAft>
                <a:spcPts val="688"/>
              </a:spcAft>
            </a:pPr>
            <a:r>
              <a:rPr lang="en-GB" sz="2000" b="1">
                <a:cs typeface="Arial" panose="020B0604020202020204"/>
              </a:rPr>
              <a:t>I can save £30 a door set …</a:t>
            </a:r>
          </a:p>
          <a:p>
            <a:pPr>
              <a:spcBef>
                <a:spcPts val="688"/>
              </a:spcBef>
              <a:spcAft>
                <a:spcPts val="688"/>
              </a:spcAft>
            </a:pPr>
            <a:r>
              <a:rPr lang="en-GB" sz="2000" b="1">
                <a:cs typeface="Arial" panose="020B0604020202020204"/>
              </a:rPr>
              <a:t>Their brochure says it is CE Marked to EN1154 and fire rated EI 60 EN1634-1 tested in China…</a:t>
            </a:r>
          </a:p>
          <a:p>
            <a:pPr>
              <a:spcBef>
                <a:spcPts val="688"/>
              </a:spcBef>
              <a:spcAft>
                <a:spcPts val="688"/>
              </a:spcAft>
            </a:pPr>
            <a:r>
              <a:rPr lang="en-GB" sz="2000" b="1">
                <a:cs typeface="Arial" panose="020B0604020202020204"/>
              </a:rPr>
              <a:t>Will you cascade the info and CE mark it? …Will you Kai? Sven?</a:t>
            </a:r>
          </a:p>
          <a:p>
            <a:pPr>
              <a:spcBef>
                <a:spcPts val="688"/>
              </a:spcBef>
              <a:spcAft>
                <a:spcPts val="688"/>
              </a:spcAft>
            </a:pPr>
            <a:r>
              <a:rPr lang="en-GB" sz="2000" b="1">
                <a:cs typeface="Arial" panose="020B0604020202020204"/>
              </a:rPr>
              <a:t>No they won't. We have nothing against China – but to believe what is said in a brochure is not good practice. These are life critical products and the penalties for non-compliance are high. Where is the evidence?</a:t>
            </a:r>
          </a:p>
        </p:txBody>
      </p:sp>
      <p:pic>
        <p:nvPicPr>
          <p:cNvPr id="6" name="Picture 5">
            <a:extLst>
              <a:ext uri="{FF2B5EF4-FFF2-40B4-BE49-F238E27FC236}">
                <a16:creationId xmlns:a16="http://schemas.microsoft.com/office/drawing/2014/main" id="{3B7D86CD-DFC4-E54A-AA9C-CE8C40FFD9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pic>
        <p:nvPicPr>
          <p:cNvPr id="4" name="Picture 3">
            <a:extLst>
              <a:ext uri="{FF2B5EF4-FFF2-40B4-BE49-F238E27FC236}">
                <a16:creationId xmlns:a16="http://schemas.microsoft.com/office/drawing/2014/main" id="{C243FC21-51D6-414A-BB11-F3F0344AB0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7042" y="303505"/>
            <a:ext cx="2203820" cy="2203820"/>
          </a:xfrm>
          <a:prstGeom prst="rect">
            <a:avLst/>
          </a:prstGeom>
        </p:spPr>
      </p:pic>
      <p:sp>
        <p:nvSpPr>
          <p:cNvPr id="11" name="Rechteck 3">
            <a:extLst>
              <a:ext uri="{FF2B5EF4-FFF2-40B4-BE49-F238E27FC236}">
                <a16:creationId xmlns:a16="http://schemas.microsoft.com/office/drawing/2014/main" id="{C9F81BA9-A7E1-1943-A8CA-2A18C085CE48}"/>
              </a:ext>
            </a:extLst>
          </p:cNvPr>
          <p:cNvSpPr/>
          <p:nvPr/>
        </p:nvSpPr>
        <p:spPr>
          <a:xfrm>
            <a:off x="5903632" y="3104748"/>
            <a:ext cx="4856105" cy="1990288"/>
          </a:xfrm>
          <a:prstGeom prst="rect">
            <a:avLst/>
          </a:prstGeom>
        </p:spPr>
        <p:txBody>
          <a:bodyPr wrap="square" anchor="t">
            <a:spAutoFit/>
          </a:bodyPr>
          <a:lstStyle/>
          <a:p>
            <a:pPr>
              <a:spcBef>
                <a:spcPts val="688"/>
              </a:spcBef>
              <a:spcAft>
                <a:spcPts val="688"/>
              </a:spcAft>
            </a:pPr>
            <a:r>
              <a:rPr lang="en-GB" sz="2000" b="1">
                <a:cs typeface="Arial" panose="020B0604020202020204"/>
              </a:rPr>
              <a:t>There are no third-party accredited test houses in China that can CE mark products – NONE</a:t>
            </a:r>
            <a:endParaRPr lang="en-US"/>
          </a:p>
          <a:p>
            <a:pPr>
              <a:spcBef>
                <a:spcPts val="688"/>
              </a:spcBef>
              <a:spcAft>
                <a:spcPts val="688"/>
              </a:spcAft>
            </a:pPr>
            <a:r>
              <a:rPr lang="en-GB" sz="2000" b="1">
                <a:cs typeface="Arial" panose="020B0604020202020204"/>
              </a:rPr>
              <a:t>DHF - statement</a:t>
            </a:r>
          </a:p>
          <a:p>
            <a:pPr>
              <a:spcBef>
                <a:spcPts val="688"/>
              </a:spcBef>
              <a:spcAft>
                <a:spcPts val="688"/>
              </a:spcAft>
            </a:pPr>
            <a:endParaRPr lang="en-GB" sz="2000" b="1">
              <a:cs typeface="Arial" panose="020B0604020202020204"/>
            </a:endParaRPr>
          </a:p>
        </p:txBody>
      </p:sp>
    </p:spTree>
    <p:extLst>
      <p:ext uri="{BB962C8B-B14F-4D97-AF65-F5344CB8AC3E}">
        <p14:creationId xmlns:p14="http://schemas.microsoft.com/office/powerpoint/2010/main" val="269080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19">
            <a:extLst>
              <a:ext uri="{FF2B5EF4-FFF2-40B4-BE49-F238E27FC236}">
                <a16:creationId xmlns:a16="http://schemas.microsoft.com/office/drawing/2014/main" id="{27C9D5E1-8DA0-7546-871F-65D99BF807B8}"/>
              </a:ext>
            </a:extLst>
          </p:cNvPr>
          <p:cNvSpPr/>
          <p:nvPr/>
        </p:nvSpPr>
        <p:spPr>
          <a:xfrm>
            <a:off x="0" y="0"/>
            <a:ext cx="5453744" cy="62094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Slide Number Placeholder 1">
            <a:extLst>
              <a:ext uri="{FF2B5EF4-FFF2-40B4-BE49-F238E27FC236}">
                <a16:creationId xmlns:a16="http://schemas.microsoft.com/office/drawing/2014/main" id="{0BA03527-1CA5-6F42-BDB9-9918A72F2C40}"/>
              </a:ext>
            </a:extLst>
          </p:cNvPr>
          <p:cNvSpPr>
            <a:spLocks noGrp="1"/>
          </p:cNvSpPr>
          <p:nvPr>
            <p:ph type="sldNum" sz="quarter" idx="33"/>
          </p:nvPr>
        </p:nvSpPr>
        <p:spPr/>
        <p:txBody>
          <a:bodyPr/>
          <a:lstStyle/>
          <a:p>
            <a:fld id="{FCEB0F34-BB6E-E94A-9CCE-E54518D97C46}" type="slidenum">
              <a:rPr lang="en-US" smtClean="0"/>
              <a:pPr/>
              <a:t>48</a:t>
            </a:fld>
            <a:r>
              <a:rPr lang="en-US"/>
              <a:t> </a:t>
            </a:r>
            <a:endParaRPr lang="en-US" b="0"/>
          </a:p>
        </p:txBody>
      </p:sp>
      <p:sp>
        <p:nvSpPr>
          <p:cNvPr id="3" name="Title 2">
            <a:extLst>
              <a:ext uri="{FF2B5EF4-FFF2-40B4-BE49-F238E27FC236}">
                <a16:creationId xmlns:a16="http://schemas.microsoft.com/office/drawing/2014/main" id="{2F962D26-F941-1D4B-B0BA-1B23983B9FDB}"/>
              </a:ext>
            </a:extLst>
          </p:cNvPr>
          <p:cNvSpPr>
            <a:spLocks noGrp="1"/>
          </p:cNvSpPr>
          <p:nvPr>
            <p:ph type="title"/>
          </p:nvPr>
        </p:nvSpPr>
        <p:spPr>
          <a:xfrm flipH="1">
            <a:off x="319578" y="303505"/>
            <a:ext cx="11464417" cy="346249"/>
          </a:xfrm>
        </p:spPr>
        <p:txBody>
          <a:bodyPr/>
          <a:lstStyle/>
          <a:p>
            <a:r>
              <a:rPr lang="en-GB" err="1"/>
              <a:t>Ardvaark</a:t>
            </a:r>
            <a:endParaRPr lang="en-US"/>
          </a:p>
        </p:txBody>
      </p:sp>
      <p:sp>
        <p:nvSpPr>
          <p:cNvPr id="40" name="Rechteck 3">
            <a:extLst>
              <a:ext uri="{FF2B5EF4-FFF2-40B4-BE49-F238E27FC236}">
                <a16:creationId xmlns:a16="http://schemas.microsoft.com/office/drawing/2014/main" id="{63A58D27-004D-664D-B2D6-8458DEE09AC5}"/>
              </a:ext>
            </a:extLst>
          </p:cNvPr>
          <p:cNvSpPr/>
          <p:nvPr/>
        </p:nvSpPr>
        <p:spPr>
          <a:xfrm>
            <a:off x="319577" y="1224596"/>
            <a:ext cx="4856105" cy="3939540"/>
          </a:xfrm>
          <a:prstGeom prst="rect">
            <a:avLst/>
          </a:prstGeom>
        </p:spPr>
        <p:txBody>
          <a:bodyPr wrap="square" anchor="t">
            <a:spAutoFit/>
          </a:bodyPr>
          <a:lstStyle/>
          <a:p>
            <a:pPr>
              <a:spcBef>
                <a:spcPts val="688"/>
              </a:spcBef>
              <a:spcAft>
                <a:spcPts val="688"/>
              </a:spcAft>
            </a:pPr>
            <a:r>
              <a:rPr lang="en-GB" sz="2000" b="1">
                <a:cs typeface="Arial" panose="020B0604020202020204"/>
              </a:rPr>
              <a:t>Would you Buy an </a:t>
            </a:r>
            <a:r>
              <a:rPr lang="en-GB" sz="2000" b="1" err="1">
                <a:cs typeface="Arial" panose="020B0604020202020204"/>
              </a:rPr>
              <a:t>Ardvaark</a:t>
            </a:r>
            <a:r>
              <a:rPr lang="en-GB" sz="2000" b="1">
                <a:cs typeface="Arial" panose="020B0604020202020204"/>
              </a:rPr>
              <a:t>……..</a:t>
            </a:r>
          </a:p>
          <a:p>
            <a:pPr marL="342900" indent="-342900">
              <a:spcBef>
                <a:spcPts val="688"/>
              </a:spcBef>
              <a:spcAft>
                <a:spcPts val="688"/>
              </a:spcAft>
              <a:buFont typeface="Wingdings" pitchFamily="2" charset="2"/>
              <a:buChar char="§"/>
            </a:pPr>
            <a:r>
              <a:rPr lang="en-GB" sz="2000" b="1">
                <a:cs typeface="Arial" panose="020B0604020202020204"/>
              </a:rPr>
              <a:t>Car?</a:t>
            </a:r>
          </a:p>
          <a:p>
            <a:pPr marL="342900" indent="-342900">
              <a:spcBef>
                <a:spcPts val="688"/>
              </a:spcBef>
              <a:spcAft>
                <a:spcPts val="688"/>
              </a:spcAft>
              <a:buFont typeface="Wingdings" pitchFamily="2" charset="2"/>
              <a:buChar char="§"/>
            </a:pPr>
            <a:r>
              <a:rPr lang="en-GB" sz="2000" b="1">
                <a:cs typeface="Arial" panose="020B0604020202020204"/>
              </a:rPr>
              <a:t>Computer</a:t>
            </a:r>
          </a:p>
          <a:p>
            <a:pPr marL="342900" indent="-342900">
              <a:spcBef>
                <a:spcPts val="688"/>
              </a:spcBef>
              <a:spcAft>
                <a:spcPts val="688"/>
              </a:spcAft>
              <a:buFont typeface="Wingdings" pitchFamily="2" charset="2"/>
              <a:buChar char="§"/>
            </a:pPr>
            <a:r>
              <a:rPr lang="en-GB" sz="2000" b="1">
                <a:cs typeface="Arial" panose="020B0604020202020204"/>
              </a:rPr>
              <a:t>Would you put your child in an </a:t>
            </a:r>
            <a:r>
              <a:rPr lang="en-GB" sz="2000" b="1" err="1">
                <a:cs typeface="Arial" panose="020B0604020202020204"/>
              </a:rPr>
              <a:t>ardvaark</a:t>
            </a:r>
            <a:r>
              <a:rPr lang="en-GB" sz="2000" b="1">
                <a:cs typeface="Arial" panose="020B0604020202020204"/>
              </a:rPr>
              <a:t> cot?</a:t>
            </a:r>
          </a:p>
          <a:p>
            <a:pPr marL="342900" indent="-342900">
              <a:spcBef>
                <a:spcPts val="688"/>
              </a:spcBef>
              <a:spcAft>
                <a:spcPts val="688"/>
              </a:spcAft>
              <a:buFont typeface="Wingdings" pitchFamily="2" charset="2"/>
              <a:buChar char="§"/>
            </a:pPr>
            <a:r>
              <a:rPr lang="en-GB" sz="2000" b="1">
                <a:cs typeface="Arial" panose="020B0604020202020204"/>
              </a:rPr>
              <a:t>What about a TV</a:t>
            </a:r>
          </a:p>
          <a:p>
            <a:pPr marL="342900" indent="-342900">
              <a:spcBef>
                <a:spcPts val="688"/>
              </a:spcBef>
              <a:spcAft>
                <a:spcPts val="688"/>
              </a:spcAft>
              <a:buFont typeface="Wingdings" pitchFamily="2" charset="2"/>
              <a:buChar char="§"/>
            </a:pPr>
            <a:r>
              <a:rPr lang="en-GB" sz="2000" b="1">
                <a:cs typeface="Arial" panose="020B0604020202020204"/>
              </a:rPr>
              <a:t>Would you buy an </a:t>
            </a:r>
            <a:r>
              <a:rPr lang="en-GB" sz="2000" b="1" err="1">
                <a:cs typeface="Arial" panose="020B0604020202020204"/>
              </a:rPr>
              <a:t>Ardvaark</a:t>
            </a:r>
            <a:r>
              <a:rPr lang="en-GB" sz="2000" b="1">
                <a:cs typeface="Arial" panose="020B0604020202020204"/>
              </a:rPr>
              <a:t> fire door?</a:t>
            </a:r>
          </a:p>
          <a:p>
            <a:pPr>
              <a:spcBef>
                <a:spcPts val="688"/>
              </a:spcBef>
              <a:spcAft>
                <a:spcPts val="688"/>
              </a:spcAft>
            </a:pPr>
            <a:endParaRPr lang="en-GB" sz="2000" b="1">
              <a:cs typeface="Arial" panose="020B0604020202020204"/>
            </a:endParaRPr>
          </a:p>
        </p:txBody>
      </p:sp>
      <p:pic>
        <p:nvPicPr>
          <p:cNvPr id="6" name="Picture 5">
            <a:extLst>
              <a:ext uri="{FF2B5EF4-FFF2-40B4-BE49-F238E27FC236}">
                <a16:creationId xmlns:a16="http://schemas.microsoft.com/office/drawing/2014/main" id="{3B7D86CD-DFC4-E54A-AA9C-CE8C40FFD9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pic>
        <p:nvPicPr>
          <p:cNvPr id="4" name="Picture 3">
            <a:extLst>
              <a:ext uri="{FF2B5EF4-FFF2-40B4-BE49-F238E27FC236}">
                <a16:creationId xmlns:a16="http://schemas.microsoft.com/office/drawing/2014/main" id="{C243FC21-51D6-414A-BB11-F3F0344AB0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7042" y="303505"/>
            <a:ext cx="2203820" cy="2203820"/>
          </a:xfrm>
          <a:prstGeom prst="rect">
            <a:avLst/>
          </a:prstGeom>
        </p:spPr>
      </p:pic>
      <p:sp>
        <p:nvSpPr>
          <p:cNvPr id="11" name="Rechteck 3">
            <a:extLst>
              <a:ext uri="{FF2B5EF4-FFF2-40B4-BE49-F238E27FC236}">
                <a16:creationId xmlns:a16="http://schemas.microsoft.com/office/drawing/2014/main" id="{C9F81BA9-A7E1-1943-A8CA-2A18C085CE48}"/>
              </a:ext>
            </a:extLst>
          </p:cNvPr>
          <p:cNvSpPr/>
          <p:nvPr/>
        </p:nvSpPr>
        <p:spPr>
          <a:xfrm>
            <a:off x="5903632" y="3104748"/>
            <a:ext cx="4856105" cy="1195199"/>
          </a:xfrm>
          <a:prstGeom prst="rect">
            <a:avLst/>
          </a:prstGeom>
        </p:spPr>
        <p:txBody>
          <a:bodyPr wrap="square" anchor="t">
            <a:spAutoFit/>
          </a:bodyPr>
          <a:lstStyle/>
          <a:p>
            <a:pPr>
              <a:spcBef>
                <a:spcPts val="688"/>
              </a:spcBef>
              <a:spcAft>
                <a:spcPts val="688"/>
              </a:spcAft>
            </a:pPr>
            <a:r>
              <a:rPr lang="en-GB" sz="2000" b="1">
                <a:cs typeface="Arial" panose="020B0604020202020204"/>
              </a:rPr>
              <a:t>Why is the answer NO?</a:t>
            </a:r>
          </a:p>
          <a:p>
            <a:pPr>
              <a:spcBef>
                <a:spcPts val="688"/>
              </a:spcBef>
              <a:spcAft>
                <a:spcPts val="688"/>
              </a:spcAft>
            </a:pPr>
            <a:r>
              <a:rPr lang="en-GB" sz="2000" b="1">
                <a:cs typeface="Arial" panose="020B0604020202020204"/>
              </a:rPr>
              <a:t>Because you don’t know the product and you do not trust the BRAND</a:t>
            </a:r>
          </a:p>
        </p:txBody>
      </p:sp>
    </p:spTree>
    <p:extLst>
      <p:ext uri="{BB962C8B-B14F-4D97-AF65-F5344CB8AC3E}">
        <p14:creationId xmlns:p14="http://schemas.microsoft.com/office/powerpoint/2010/main" val="83532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19">
            <a:extLst>
              <a:ext uri="{FF2B5EF4-FFF2-40B4-BE49-F238E27FC236}">
                <a16:creationId xmlns:a16="http://schemas.microsoft.com/office/drawing/2014/main" id="{27C9D5E1-8DA0-7546-871F-65D99BF807B8}"/>
              </a:ext>
            </a:extLst>
          </p:cNvPr>
          <p:cNvSpPr/>
          <p:nvPr/>
        </p:nvSpPr>
        <p:spPr>
          <a:xfrm>
            <a:off x="0" y="0"/>
            <a:ext cx="5453744" cy="62094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Slide Number Placeholder 1">
            <a:extLst>
              <a:ext uri="{FF2B5EF4-FFF2-40B4-BE49-F238E27FC236}">
                <a16:creationId xmlns:a16="http://schemas.microsoft.com/office/drawing/2014/main" id="{0BA03527-1CA5-6F42-BDB9-9918A72F2C40}"/>
              </a:ext>
            </a:extLst>
          </p:cNvPr>
          <p:cNvSpPr>
            <a:spLocks noGrp="1"/>
          </p:cNvSpPr>
          <p:nvPr>
            <p:ph type="sldNum" sz="quarter" idx="33"/>
          </p:nvPr>
        </p:nvSpPr>
        <p:spPr/>
        <p:txBody>
          <a:bodyPr/>
          <a:lstStyle/>
          <a:p>
            <a:fld id="{FCEB0F34-BB6E-E94A-9CCE-E54518D97C46}" type="slidenum">
              <a:rPr lang="en-US" smtClean="0"/>
              <a:pPr/>
              <a:t>49</a:t>
            </a:fld>
            <a:r>
              <a:rPr lang="en-US"/>
              <a:t> </a:t>
            </a:r>
            <a:endParaRPr lang="en-US" b="0"/>
          </a:p>
        </p:txBody>
      </p:sp>
      <p:sp>
        <p:nvSpPr>
          <p:cNvPr id="3" name="Title 2">
            <a:extLst>
              <a:ext uri="{FF2B5EF4-FFF2-40B4-BE49-F238E27FC236}">
                <a16:creationId xmlns:a16="http://schemas.microsoft.com/office/drawing/2014/main" id="{2F962D26-F941-1D4B-B0BA-1B23983B9FDB}"/>
              </a:ext>
            </a:extLst>
          </p:cNvPr>
          <p:cNvSpPr>
            <a:spLocks noGrp="1"/>
          </p:cNvSpPr>
          <p:nvPr>
            <p:ph type="title"/>
          </p:nvPr>
        </p:nvSpPr>
        <p:spPr>
          <a:xfrm flipH="1">
            <a:off x="319577" y="303505"/>
            <a:ext cx="4936003" cy="815081"/>
          </a:xfrm>
        </p:spPr>
        <p:txBody>
          <a:bodyPr/>
          <a:lstStyle/>
          <a:p>
            <a:r>
              <a:rPr lang="en-GB"/>
              <a:t>Can you trust the </a:t>
            </a:r>
            <a:r>
              <a:rPr lang="en-GB" err="1"/>
              <a:t>Teckentrup</a:t>
            </a:r>
            <a:r>
              <a:rPr lang="en-GB"/>
              <a:t> BRAND?</a:t>
            </a:r>
            <a:endParaRPr lang="en-US"/>
          </a:p>
        </p:txBody>
      </p:sp>
      <p:sp>
        <p:nvSpPr>
          <p:cNvPr id="40" name="Rechteck 3">
            <a:extLst>
              <a:ext uri="{FF2B5EF4-FFF2-40B4-BE49-F238E27FC236}">
                <a16:creationId xmlns:a16="http://schemas.microsoft.com/office/drawing/2014/main" id="{63A58D27-004D-664D-B2D6-8458DEE09AC5}"/>
              </a:ext>
            </a:extLst>
          </p:cNvPr>
          <p:cNvSpPr/>
          <p:nvPr/>
        </p:nvSpPr>
        <p:spPr>
          <a:xfrm>
            <a:off x="319577" y="1224596"/>
            <a:ext cx="4856105" cy="4247317"/>
          </a:xfrm>
          <a:prstGeom prst="rect">
            <a:avLst/>
          </a:prstGeom>
        </p:spPr>
        <p:txBody>
          <a:bodyPr wrap="square" anchor="t">
            <a:spAutoFit/>
          </a:bodyPr>
          <a:lstStyle/>
          <a:p>
            <a:pPr>
              <a:spcBef>
                <a:spcPts val="688"/>
              </a:spcBef>
              <a:spcAft>
                <a:spcPts val="688"/>
              </a:spcAft>
            </a:pPr>
            <a:r>
              <a:rPr lang="en-GB" sz="2000" b="1"/>
              <a:t>Would you Buy a </a:t>
            </a:r>
            <a:r>
              <a:rPr lang="en-GB" sz="2000" b="1" err="1"/>
              <a:t>Teckentrup</a:t>
            </a:r>
            <a:r>
              <a:rPr lang="en-GB" sz="2000" b="1"/>
              <a:t> </a:t>
            </a:r>
            <a:r>
              <a:rPr lang="en-GB" sz="2000" b="1">
                <a:cs typeface="Arial" panose="020B0604020202020204"/>
              </a:rPr>
              <a:t>……..</a:t>
            </a:r>
          </a:p>
          <a:p>
            <a:pPr marL="342900" indent="-342900">
              <a:spcBef>
                <a:spcPts val="688"/>
              </a:spcBef>
              <a:spcAft>
                <a:spcPts val="688"/>
              </a:spcAft>
              <a:buFont typeface="Wingdings" pitchFamily="2" charset="2"/>
              <a:buChar char="§"/>
            </a:pPr>
            <a:r>
              <a:rPr lang="en-GB" sz="2000" b="1">
                <a:cs typeface="Arial" panose="020B0604020202020204"/>
              </a:rPr>
              <a:t>Car?</a:t>
            </a:r>
          </a:p>
          <a:p>
            <a:pPr marL="342900" indent="-342900">
              <a:spcBef>
                <a:spcPts val="688"/>
              </a:spcBef>
              <a:spcAft>
                <a:spcPts val="688"/>
              </a:spcAft>
              <a:buFont typeface="Wingdings" pitchFamily="2" charset="2"/>
              <a:buChar char="§"/>
            </a:pPr>
            <a:r>
              <a:rPr lang="en-GB" sz="2000" b="1">
                <a:cs typeface="Arial" panose="020B0604020202020204"/>
              </a:rPr>
              <a:t>Computer</a:t>
            </a:r>
          </a:p>
          <a:p>
            <a:pPr marL="342900" indent="-342900">
              <a:spcBef>
                <a:spcPts val="688"/>
              </a:spcBef>
              <a:spcAft>
                <a:spcPts val="688"/>
              </a:spcAft>
              <a:buFont typeface="Wingdings" pitchFamily="2" charset="2"/>
              <a:buChar char="§"/>
            </a:pPr>
            <a:r>
              <a:rPr lang="en-GB" sz="2000" b="1">
                <a:cs typeface="Arial" panose="020B0604020202020204"/>
              </a:rPr>
              <a:t>Would you put your child in a </a:t>
            </a:r>
            <a:r>
              <a:rPr lang="en-GB" sz="2000" b="1" err="1">
                <a:cs typeface="Arial" panose="020B0604020202020204"/>
              </a:rPr>
              <a:t>Teckentrup</a:t>
            </a:r>
            <a:r>
              <a:rPr lang="en-GB" sz="2000" b="1">
                <a:cs typeface="Arial" panose="020B0604020202020204"/>
              </a:rPr>
              <a:t> cot?</a:t>
            </a:r>
          </a:p>
          <a:p>
            <a:pPr marL="342900" indent="-342900">
              <a:spcBef>
                <a:spcPts val="688"/>
              </a:spcBef>
              <a:spcAft>
                <a:spcPts val="688"/>
              </a:spcAft>
              <a:buFont typeface="Wingdings" pitchFamily="2" charset="2"/>
              <a:buChar char="§"/>
            </a:pPr>
            <a:r>
              <a:rPr lang="en-GB" sz="2000" b="1">
                <a:cs typeface="Arial" panose="020B0604020202020204"/>
              </a:rPr>
              <a:t>What about a TV</a:t>
            </a:r>
          </a:p>
          <a:p>
            <a:pPr>
              <a:spcBef>
                <a:spcPts val="688"/>
              </a:spcBef>
              <a:spcAft>
                <a:spcPts val="688"/>
              </a:spcAft>
            </a:pPr>
            <a:r>
              <a:rPr lang="en-GB" sz="2000" b="1">
                <a:cs typeface="Arial" panose="020B0604020202020204"/>
              </a:rPr>
              <a:t>So the answer, trust me, to all the above is No – because we are not experts in any of these things</a:t>
            </a:r>
          </a:p>
          <a:p>
            <a:pPr marL="342900" indent="-342900">
              <a:spcBef>
                <a:spcPts val="688"/>
              </a:spcBef>
              <a:spcAft>
                <a:spcPts val="688"/>
              </a:spcAft>
              <a:buFont typeface="Wingdings" pitchFamily="2" charset="2"/>
              <a:buChar char="§"/>
            </a:pPr>
            <a:endParaRPr lang="en-GB" sz="2000" b="1">
              <a:cs typeface="Arial" panose="020B0604020202020204"/>
            </a:endParaRPr>
          </a:p>
        </p:txBody>
      </p:sp>
      <p:pic>
        <p:nvPicPr>
          <p:cNvPr id="6" name="Picture 5">
            <a:extLst>
              <a:ext uri="{FF2B5EF4-FFF2-40B4-BE49-F238E27FC236}">
                <a16:creationId xmlns:a16="http://schemas.microsoft.com/office/drawing/2014/main" id="{3B7D86CD-DFC4-E54A-AA9C-CE8C40FFD9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sp>
        <p:nvSpPr>
          <p:cNvPr id="11" name="Rechteck 3">
            <a:extLst>
              <a:ext uri="{FF2B5EF4-FFF2-40B4-BE49-F238E27FC236}">
                <a16:creationId xmlns:a16="http://schemas.microsoft.com/office/drawing/2014/main" id="{C9F81BA9-A7E1-1943-A8CA-2A18C085CE48}"/>
              </a:ext>
            </a:extLst>
          </p:cNvPr>
          <p:cNvSpPr/>
          <p:nvPr/>
        </p:nvSpPr>
        <p:spPr>
          <a:xfrm>
            <a:off x="6239510" y="3067102"/>
            <a:ext cx="4856105" cy="1502976"/>
          </a:xfrm>
          <a:prstGeom prst="rect">
            <a:avLst/>
          </a:prstGeom>
        </p:spPr>
        <p:txBody>
          <a:bodyPr wrap="square" anchor="t">
            <a:spAutoFit/>
          </a:bodyPr>
          <a:lstStyle/>
          <a:p>
            <a:pPr>
              <a:spcBef>
                <a:spcPts val="688"/>
              </a:spcBef>
              <a:spcAft>
                <a:spcPts val="688"/>
              </a:spcAft>
            </a:pPr>
            <a:r>
              <a:rPr lang="en-GB" sz="2000" b="1">
                <a:cs typeface="Arial" panose="020B0604020202020204"/>
              </a:rPr>
              <a:t>But can you trust the brand that is </a:t>
            </a:r>
            <a:r>
              <a:rPr lang="en-GB" sz="2000" b="1" err="1">
                <a:cs typeface="Arial" panose="020B0604020202020204"/>
              </a:rPr>
              <a:t>Teckentrup</a:t>
            </a:r>
            <a:r>
              <a:rPr lang="en-GB" sz="2000" b="1">
                <a:cs typeface="Arial" panose="020B0604020202020204"/>
              </a:rPr>
              <a:t> for Fire Doors or indeed any Certified product?</a:t>
            </a:r>
          </a:p>
          <a:p>
            <a:pPr>
              <a:spcBef>
                <a:spcPts val="688"/>
              </a:spcBef>
              <a:spcAft>
                <a:spcPts val="688"/>
              </a:spcAft>
            </a:pPr>
            <a:endParaRPr lang="en-GB" sz="2000" b="1">
              <a:cs typeface="Arial" panose="020B0604020202020204"/>
            </a:endParaRPr>
          </a:p>
        </p:txBody>
      </p:sp>
      <p:pic>
        <p:nvPicPr>
          <p:cNvPr id="8" name="Picture 7">
            <a:extLst>
              <a:ext uri="{FF2B5EF4-FFF2-40B4-BE49-F238E27FC236}">
                <a16:creationId xmlns:a16="http://schemas.microsoft.com/office/drawing/2014/main" id="{3170D147-FB53-C743-83F1-512A20C1C07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5998" y="648503"/>
            <a:ext cx="5143130" cy="1371501"/>
          </a:xfrm>
          <a:prstGeom prst="rect">
            <a:avLst/>
          </a:prstGeom>
        </p:spPr>
      </p:pic>
      <p:sp>
        <p:nvSpPr>
          <p:cNvPr id="12" name="Rechteck 3">
            <a:extLst>
              <a:ext uri="{FF2B5EF4-FFF2-40B4-BE49-F238E27FC236}">
                <a16:creationId xmlns:a16="http://schemas.microsoft.com/office/drawing/2014/main" id="{2FEAB517-3522-E74F-9B3E-90100FC7EB4C}"/>
              </a:ext>
            </a:extLst>
          </p:cNvPr>
          <p:cNvSpPr/>
          <p:nvPr/>
        </p:nvSpPr>
        <p:spPr>
          <a:xfrm>
            <a:off x="6239510" y="4327731"/>
            <a:ext cx="4856105" cy="887422"/>
          </a:xfrm>
          <a:prstGeom prst="rect">
            <a:avLst/>
          </a:prstGeom>
        </p:spPr>
        <p:txBody>
          <a:bodyPr wrap="square" anchor="t">
            <a:spAutoFit/>
          </a:bodyPr>
          <a:lstStyle/>
          <a:p>
            <a:pPr>
              <a:spcBef>
                <a:spcPts val="688"/>
              </a:spcBef>
              <a:spcAft>
                <a:spcPts val="688"/>
              </a:spcAft>
            </a:pPr>
            <a:r>
              <a:rPr lang="en-GB" sz="2000" b="1">
                <a:cs typeface="Arial" panose="020B0604020202020204"/>
              </a:rPr>
              <a:t>Let me convince you…</a:t>
            </a:r>
          </a:p>
          <a:p>
            <a:pPr>
              <a:spcBef>
                <a:spcPts val="688"/>
              </a:spcBef>
              <a:spcAft>
                <a:spcPts val="688"/>
              </a:spcAft>
            </a:pPr>
            <a:endParaRPr lang="en-GB" sz="2000" b="1">
              <a:cs typeface="Arial" panose="020B0604020202020204"/>
            </a:endParaRPr>
          </a:p>
        </p:txBody>
      </p:sp>
    </p:spTree>
    <p:extLst>
      <p:ext uri="{BB962C8B-B14F-4D97-AF65-F5344CB8AC3E}">
        <p14:creationId xmlns:p14="http://schemas.microsoft.com/office/powerpoint/2010/main" val="2361952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3"/>
          </p:nvPr>
        </p:nvPicPr>
        <p:blipFill>
          <a:blip r:embed="rId3">
            <a:extLst>
              <a:ext uri="{28A0092B-C50C-407E-A947-70E740481C1C}">
                <a14:useLocalDpi xmlns:a14="http://schemas.microsoft.com/office/drawing/2010/main"/>
              </a:ext>
            </a:extLst>
          </a:blip>
          <a:stretch>
            <a:fillRect/>
          </a:stretch>
        </p:blipFill>
        <p:spPr>
          <a:xfrm>
            <a:off x="252484" y="294342"/>
            <a:ext cx="11770270" cy="4932188"/>
          </a:xfrm>
        </p:spPr>
      </p:pic>
      <p:sp>
        <p:nvSpPr>
          <p:cNvPr id="3" name="Foliennummernplatzhalter 2"/>
          <p:cNvSpPr>
            <a:spLocks noGrp="1"/>
          </p:cNvSpPr>
          <p:nvPr>
            <p:ph type="sldNum" sz="quarter" idx="10"/>
          </p:nvPr>
        </p:nvSpPr>
        <p:spPr bwMode="gray">
          <a:xfrm>
            <a:off x="5706660" y="6404934"/>
            <a:ext cx="778679" cy="292388"/>
          </a:xfrm>
          <a:prstGeom prst="rect">
            <a:avLst/>
          </a:prstGeom>
          <a:noFill/>
        </p:spPr>
        <p:txBody>
          <a:bodyPr vert="horz" wrap="square" lIns="0" tIns="45720" rIns="0" bIns="45720" rtlCol="0" anchor="ctr">
            <a:spAutoFit/>
          </a:bodyPr>
          <a:lstStyle>
            <a:defPPr>
              <a:defRPr lang="de-DE"/>
            </a:defPPr>
            <a:lvl1pPr marL="0" algn="ctr" defTabSz="609585" rtl="0" eaLnBrk="1" latinLnBrk="0" hangingPunct="1">
              <a:defRPr sz="1300" b="0" kern="1200">
                <a:solidFill>
                  <a:schemeClr val="tx1"/>
                </a:solidFill>
                <a:latin typeface="Arial" panose="020B0604020202020204" pitchFamily="34" charset="0"/>
                <a:ea typeface="+mn-ea"/>
                <a:cs typeface="Arial" panose="020B0604020202020204" pitchFamily="34" charset="0"/>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FCEB0F34-BB6E-E94A-9CCE-E54518D97C46}" type="slidenum">
              <a:rPr lang="de-DE" smtClean="0"/>
              <a:pPr/>
              <a:t>5</a:t>
            </a:fld>
            <a:r>
              <a:rPr lang="de-DE"/>
              <a:t> </a:t>
            </a:r>
            <a:endParaRPr lang="de-DE" b="0"/>
          </a:p>
        </p:txBody>
      </p:sp>
      <p:pic>
        <p:nvPicPr>
          <p:cNvPr id="2" name="Grafik 1"/>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101658" y="3615054"/>
            <a:ext cx="1946770" cy="1603222"/>
          </a:xfrm>
          <a:prstGeom prst="rect">
            <a:avLst/>
          </a:prstGeom>
        </p:spPr>
      </p:pic>
      <p:pic>
        <p:nvPicPr>
          <p:cNvPr id="4" name="Grafik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12459" y="294342"/>
            <a:ext cx="1887597" cy="2441238"/>
          </a:xfrm>
          <a:prstGeom prst="rect">
            <a:avLst/>
          </a:prstGeom>
        </p:spPr>
      </p:pic>
      <p:pic>
        <p:nvPicPr>
          <p:cNvPr id="7" name="Grafik 6"/>
          <p:cNvPicPr>
            <a:picLocks noChangeAspect="1"/>
          </p:cNvPicPr>
          <p:nvPr/>
        </p:nvPicPr>
        <p:blipFill>
          <a:blip r:embed="rId6"/>
          <a:srcRect/>
          <a:stretch/>
        </p:blipFill>
        <p:spPr>
          <a:xfrm>
            <a:off x="10098131" y="1949072"/>
            <a:ext cx="1931496" cy="1611711"/>
          </a:xfrm>
          <a:prstGeom prst="rect">
            <a:avLst/>
          </a:prstGeom>
        </p:spPr>
      </p:pic>
      <p:cxnSp>
        <p:nvCxnSpPr>
          <p:cNvPr id="9" name="Gerader Verbinder 8"/>
          <p:cNvCxnSpPr/>
          <p:nvPr/>
        </p:nvCxnSpPr>
        <p:spPr>
          <a:xfrm>
            <a:off x="6100056" y="1939486"/>
            <a:ext cx="5929571" cy="0"/>
          </a:xfrm>
          <a:prstGeom prst="line">
            <a:avLst/>
          </a:prstGeom>
          <a:ln w="47625">
            <a:solidFill>
              <a:schemeClr val="bg1"/>
            </a:solidFill>
            <a:prstDash val="soli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Gerader Verbinder 12"/>
          <p:cNvCxnSpPr/>
          <p:nvPr/>
        </p:nvCxnSpPr>
        <p:spPr>
          <a:xfrm>
            <a:off x="6118910" y="669786"/>
            <a:ext cx="0" cy="4637505"/>
          </a:xfrm>
          <a:prstGeom prst="line">
            <a:avLst/>
          </a:prstGeom>
          <a:ln w="34925">
            <a:solidFill>
              <a:schemeClr val="bg1"/>
            </a:solidFill>
            <a:prstDash val="solid"/>
            <a:tailEnd type="none" w="med" len="med"/>
          </a:ln>
          <a:effectLst/>
        </p:spPr>
        <p:style>
          <a:lnRef idx="2">
            <a:schemeClr val="accent1"/>
          </a:lnRef>
          <a:fillRef idx="0">
            <a:schemeClr val="accent1"/>
          </a:fillRef>
          <a:effectRef idx="1">
            <a:schemeClr val="accent1"/>
          </a:effectRef>
          <a:fontRef idx="minor">
            <a:schemeClr val="tx1"/>
          </a:fontRef>
        </p:style>
      </p:cxnSp>
      <p:pic>
        <p:nvPicPr>
          <p:cNvPr id="8" name="Grafik 7"/>
          <p:cNvPicPr>
            <a:picLocks noChangeAspect="1"/>
          </p:cNvPicPr>
          <p:nvPr/>
        </p:nvPicPr>
        <p:blipFill>
          <a:blip r:embed="rId7"/>
          <a:srcRect/>
          <a:stretch/>
        </p:blipFill>
        <p:spPr>
          <a:xfrm>
            <a:off x="6165356" y="1957589"/>
            <a:ext cx="1889856" cy="3268941"/>
          </a:xfrm>
          <a:prstGeom prst="rect">
            <a:avLst/>
          </a:prstGeom>
        </p:spPr>
      </p:pic>
      <p:sp>
        <p:nvSpPr>
          <p:cNvPr id="10" name="Rechteck 9"/>
          <p:cNvSpPr/>
          <p:nvPr/>
        </p:nvSpPr>
        <p:spPr>
          <a:xfrm>
            <a:off x="8060354" y="3538059"/>
            <a:ext cx="3999788" cy="10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err="1"/>
          </a:p>
        </p:txBody>
      </p:sp>
      <p:sp>
        <p:nvSpPr>
          <p:cNvPr id="15" name="Rechteck 14"/>
          <p:cNvSpPr/>
          <p:nvPr/>
        </p:nvSpPr>
        <p:spPr>
          <a:xfrm>
            <a:off x="215096" y="2696188"/>
            <a:ext cx="5924467" cy="10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err="1"/>
          </a:p>
        </p:txBody>
      </p:sp>
      <p:sp>
        <p:nvSpPr>
          <p:cNvPr id="16" name="Rechteck 15"/>
          <p:cNvSpPr/>
          <p:nvPr/>
        </p:nvSpPr>
        <p:spPr>
          <a:xfrm>
            <a:off x="6139562" y="1867507"/>
            <a:ext cx="5920579" cy="10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err="1"/>
          </a:p>
        </p:txBody>
      </p:sp>
      <p:sp>
        <p:nvSpPr>
          <p:cNvPr id="11" name="Rechteck 10"/>
          <p:cNvSpPr/>
          <p:nvPr/>
        </p:nvSpPr>
        <p:spPr>
          <a:xfrm>
            <a:off x="6100056" y="213580"/>
            <a:ext cx="108000" cy="5012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err="1"/>
          </a:p>
        </p:txBody>
      </p:sp>
      <p:sp>
        <p:nvSpPr>
          <p:cNvPr id="17" name="Rechteck 16"/>
          <p:cNvSpPr/>
          <p:nvPr/>
        </p:nvSpPr>
        <p:spPr>
          <a:xfrm>
            <a:off x="8037332" y="213581"/>
            <a:ext cx="108000" cy="50937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err="1"/>
          </a:p>
        </p:txBody>
      </p:sp>
      <p:sp>
        <p:nvSpPr>
          <p:cNvPr id="18" name="Rechteck 17"/>
          <p:cNvSpPr/>
          <p:nvPr/>
        </p:nvSpPr>
        <p:spPr>
          <a:xfrm>
            <a:off x="9987985" y="1939486"/>
            <a:ext cx="108000" cy="33678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err="1"/>
          </a:p>
        </p:txBody>
      </p:sp>
      <p:sp>
        <p:nvSpPr>
          <p:cNvPr id="19" name="Rechteck 18"/>
          <p:cNvSpPr/>
          <p:nvPr/>
        </p:nvSpPr>
        <p:spPr>
          <a:xfrm>
            <a:off x="4111519" y="669787"/>
            <a:ext cx="108000" cy="20657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err="1"/>
          </a:p>
        </p:txBody>
      </p:sp>
      <p:sp>
        <p:nvSpPr>
          <p:cNvPr id="20" name="Rechteck 19"/>
          <p:cNvSpPr/>
          <p:nvPr/>
        </p:nvSpPr>
        <p:spPr>
          <a:xfrm>
            <a:off x="2160865" y="2735580"/>
            <a:ext cx="108000" cy="25717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err="1"/>
          </a:p>
        </p:txBody>
      </p:sp>
      <p:sp>
        <p:nvSpPr>
          <p:cNvPr id="5" name="Textplatzhalter 4"/>
          <p:cNvSpPr>
            <a:spLocks noGrp="1"/>
          </p:cNvSpPr>
          <p:nvPr>
            <p:ph type="body" sz="quarter" idx="14"/>
          </p:nvPr>
        </p:nvSpPr>
        <p:spPr>
          <a:xfrm>
            <a:off x="245615" y="300073"/>
            <a:ext cx="5106055" cy="377333"/>
          </a:xfrm>
        </p:spPr>
        <p:txBody>
          <a:bodyPr/>
          <a:lstStyle/>
          <a:p>
            <a:r>
              <a:rPr lang="de-DE"/>
              <a:t>Working with you to develop solutions.</a:t>
            </a:r>
          </a:p>
        </p:txBody>
      </p:sp>
      <p:sp>
        <p:nvSpPr>
          <p:cNvPr id="21" name="Rechteck 20"/>
          <p:cNvSpPr/>
          <p:nvPr/>
        </p:nvSpPr>
        <p:spPr>
          <a:xfrm>
            <a:off x="152632" y="213580"/>
            <a:ext cx="127695" cy="52813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err="1"/>
          </a:p>
        </p:txBody>
      </p:sp>
      <p:sp>
        <p:nvSpPr>
          <p:cNvPr id="22" name="Rechteck 21"/>
          <p:cNvSpPr/>
          <p:nvPr/>
        </p:nvSpPr>
        <p:spPr>
          <a:xfrm>
            <a:off x="11978332" y="213580"/>
            <a:ext cx="127695" cy="52813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err="1"/>
          </a:p>
        </p:txBody>
      </p:sp>
    </p:spTree>
    <p:extLst>
      <p:ext uri="{BB962C8B-B14F-4D97-AF65-F5344CB8AC3E}">
        <p14:creationId xmlns:p14="http://schemas.microsoft.com/office/powerpoint/2010/main" val="209646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089073" y="0"/>
            <a:ext cx="6102927" cy="6858000"/>
          </a:xfrm>
          <a:prstGeom prst="rect">
            <a:avLst/>
          </a:prstGeom>
          <a:solidFill>
            <a:srgbClr val="AC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6752801" y="-2333362"/>
            <a:ext cx="3639920" cy="7238478"/>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03243" y="6338330"/>
            <a:ext cx="1346370" cy="359032"/>
          </a:xfrm>
          <a:prstGeom prst="rect">
            <a:avLst/>
          </a:prstGeom>
        </p:spPr>
      </p:pic>
      <p:sp>
        <p:nvSpPr>
          <p:cNvPr id="18" name="Subtitle 2"/>
          <p:cNvSpPr txBox="1">
            <a:spLocks/>
          </p:cNvSpPr>
          <p:nvPr/>
        </p:nvSpPr>
        <p:spPr>
          <a:xfrm>
            <a:off x="413657" y="856504"/>
            <a:ext cx="6290960" cy="619006"/>
          </a:xfrm>
          <a:prstGeom prst="rect">
            <a:avLst/>
          </a:prstGeom>
          <a:solidFill>
            <a:schemeClr val="tx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3600">
                <a:solidFill>
                  <a:schemeClr val="bg1"/>
                </a:solidFill>
                <a:ea typeface="DINPro Medium" charset="0"/>
                <a:cs typeface="DINPro Medium" charset="0"/>
              </a:rPr>
              <a:t>Have you ever been asked</a:t>
            </a:r>
            <a:r>
              <a:rPr lang="mr-IN" sz="3600">
                <a:solidFill>
                  <a:schemeClr val="bg1"/>
                </a:solidFill>
                <a:ea typeface="DINPro Medium" charset="0"/>
                <a:cs typeface="DINPro Medium" charset="0"/>
              </a:rPr>
              <a:t>…</a:t>
            </a:r>
            <a:endParaRPr lang="en-US" sz="3600">
              <a:solidFill>
                <a:schemeClr val="bg1"/>
              </a:solidFill>
              <a:ea typeface="DINPro Medium" charset="0"/>
              <a:cs typeface="DINPro Medium" charset="0"/>
            </a:endParaRPr>
          </a:p>
        </p:txBody>
      </p:sp>
      <p:sp>
        <p:nvSpPr>
          <p:cNvPr id="19" name="Title 1"/>
          <p:cNvSpPr>
            <a:spLocks noGrp="1"/>
          </p:cNvSpPr>
          <p:nvPr>
            <p:ph type="ctrTitle"/>
          </p:nvPr>
        </p:nvSpPr>
        <p:spPr>
          <a:xfrm>
            <a:off x="471637" y="3105837"/>
            <a:ext cx="4931636" cy="1332749"/>
          </a:xfrm>
        </p:spPr>
        <p:txBody>
          <a:bodyPr>
            <a:noAutofit/>
          </a:bodyPr>
          <a:lstStyle/>
          <a:p>
            <a:pPr algn="l"/>
            <a:r>
              <a:rPr lang="en-US" sz="2800">
                <a:latin typeface="+mn-lt"/>
                <a:ea typeface="DINPro Medium" charset="0"/>
                <a:cs typeface="DINPro Medium" charset="0"/>
              </a:rPr>
              <a:t>Why are walls, ceilings and floors EI fire rated </a:t>
            </a:r>
            <a:br>
              <a:rPr lang="en-US" sz="2800">
                <a:latin typeface="+mn-lt"/>
                <a:ea typeface="DINPro Medium" charset="0"/>
                <a:cs typeface="DINPro Medium" charset="0"/>
              </a:rPr>
            </a:br>
            <a:r>
              <a:rPr lang="en-US" sz="2000">
                <a:latin typeface="+mn-lt"/>
                <a:ea typeface="DINPro Medium" charset="0"/>
                <a:cs typeface="DINPro Medium" charset="0"/>
              </a:rPr>
              <a:t>(E = integrity, I = insulation)</a:t>
            </a:r>
          </a:p>
        </p:txBody>
      </p:sp>
      <p:sp>
        <p:nvSpPr>
          <p:cNvPr id="20" name="Title 1"/>
          <p:cNvSpPr txBox="1">
            <a:spLocks/>
          </p:cNvSpPr>
          <p:nvPr/>
        </p:nvSpPr>
        <p:spPr>
          <a:xfrm>
            <a:off x="6704617" y="3391125"/>
            <a:ext cx="4569519" cy="10741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mr-IN" sz="2800">
                <a:latin typeface="+mn-lt"/>
                <a:ea typeface="DINPro Medium" charset="0"/>
                <a:cs typeface="DINPro Medium" charset="0"/>
              </a:rPr>
              <a:t>…</a:t>
            </a:r>
            <a:r>
              <a:rPr lang="en-US" sz="2800">
                <a:latin typeface="+mn-lt"/>
                <a:ea typeface="DINPro Medium" charset="0"/>
                <a:cs typeface="DINPro Medium" charset="0"/>
              </a:rPr>
              <a:t>Yet fire doors are only required to be integrity rated?</a:t>
            </a:r>
            <a:endParaRPr lang="en-US" sz="2000">
              <a:latin typeface="+mn-lt"/>
              <a:ea typeface="DINPro Medium" charset="0"/>
              <a:cs typeface="DINPro Medium" charset="0"/>
            </a:endParaRPr>
          </a:p>
        </p:txBody>
      </p:sp>
      <p:sp>
        <p:nvSpPr>
          <p:cNvPr id="22" name="Title 1"/>
          <p:cNvSpPr txBox="1">
            <a:spLocks/>
          </p:cNvSpPr>
          <p:nvPr/>
        </p:nvSpPr>
        <p:spPr>
          <a:xfrm>
            <a:off x="6704617" y="4591644"/>
            <a:ext cx="4569519" cy="12951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mr-IN" sz="2400">
                <a:latin typeface="DINPro Medium" charset="0"/>
                <a:ea typeface="DINPro Medium" charset="0"/>
                <a:cs typeface="+mn-cs"/>
              </a:rPr>
              <a:t>…</a:t>
            </a:r>
            <a:r>
              <a:rPr lang="en-US" sz="2400">
                <a:latin typeface="DINPro Medium" charset="0"/>
                <a:ea typeface="DINPro Medium" charset="0"/>
                <a:cs typeface="+mn-cs"/>
              </a:rPr>
              <a:t>Wouldn't logic suggest fire doors be the same as walls, ceilings and floors?</a:t>
            </a:r>
            <a:endParaRPr lang="en-US" sz="1800">
              <a:latin typeface="DINPro Medium" charset="0"/>
              <a:ea typeface="DINPro Medium" charset="0"/>
              <a:cs typeface="+mn-cs"/>
            </a:endParaRPr>
          </a:p>
        </p:txBody>
      </p:sp>
    </p:spTree>
    <p:extLst>
      <p:ext uri="{BB962C8B-B14F-4D97-AF65-F5344CB8AC3E}">
        <p14:creationId xmlns:p14="http://schemas.microsoft.com/office/powerpoint/2010/main" val="113314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89073" y="0"/>
            <a:ext cx="6102927" cy="6858000"/>
          </a:xfrm>
          <a:prstGeom prst="rect">
            <a:avLst/>
          </a:prstGeom>
          <a:solidFill>
            <a:srgbClr val="AC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3243" y="6338330"/>
            <a:ext cx="1346370" cy="359032"/>
          </a:xfrm>
          <a:prstGeom prst="rect">
            <a:avLst/>
          </a:prstGeom>
        </p:spPr>
      </p:pic>
      <p:sp>
        <p:nvSpPr>
          <p:cNvPr id="18" name="Subtitle 2"/>
          <p:cNvSpPr txBox="1">
            <a:spLocks/>
          </p:cNvSpPr>
          <p:nvPr/>
        </p:nvSpPr>
        <p:spPr>
          <a:xfrm>
            <a:off x="413658" y="856504"/>
            <a:ext cx="4033652" cy="577442"/>
          </a:xfrm>
          <a:prstGeom prst="rect">
            <a:avLst/>
          </a:prstGeom>
          <a:solidFill>
            <a:schemeClr val="tx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3600">
                <a:solidFill>
                  <a:schemeClr val="bg1"/>
                </a:solidFill>
                <a:ea typeface="DINPro Medium" charset="0"/>
                <a:cs typeface="DINPro Medium" charset="0"/>
              </a:rPr>
              <a:t>The weakest link?</a:t>
            </a:r>
          </a:p>
        </p:txBody>
      </p:sp>
      <p:sp>
        <p:nvSpPr>
          <p:cNvPr id="19" name="Title 1"/>
          <p:cNvSpPr>
            <a:spLocks noGrp="1"/>
          </p:cNvSpPr>
          <p:nvPr>
            <p:ph type="ctrTitle"/>
          </p:nvPr>
        </p:nvSpPr>
        <p:spPr>
          <a:xfrm>
            <a:off x="471637" y="2587336"/>
            <a:ext cx="5149845" cy="3771840"/>
          </a:xfrm>
        </p:spPr>
        <p:txBody>
          <a:bodyPr anchor="t" anchorCtr="0">
            <a:noAutofit/>
          </a:bodyPr>
          <a:lstStyle/>
          <a:p>
            <a:pPr algn="l">
              <a:spcBef>
                <a:spcPts val="1200"/>
              </a:spcBef>
              <a:spcAft>
                <a:spcPts val="1200"/>
              </a:spcAft>
            </a:pPr>
            <a:r>
              <a:rPr lang="en-US" sz="2800">
                <a:latin typeface="+mn-lt"/>
                <a:ea typeface="DINPro Medium" charset="0"/>
                <a:cs typeface="DINPro Medium" charset="0"/>
              </a:rPr>
              <a:t>Why is it that Building Regulations say it’s ok to fit integrity-only fire doors</a:t>
            </a:r>
            <a:r>
              <a:rPr lang="mr-IN" sz="2800">
                <a:latin typeface="+mn-lt"/>
                <a:ea typeface="DINPro Medium" charset="0"/>
                <a:cs typeface="DINPro Medium" charset="0"/>
              </a:rPr>
              <a:t>…</a:t>
            </a:r>
            <a:br>
              <a:rPr lang="en-GB" sz="2800">
                <a:latin typeface="+mn-lt"/>
                <a:ea typeface="DINPro Medium" charset="0"/>
                <a:cs typeface="DINPro Medium" charset="0"/>
              </a:rPr>
            </a:br>
            <a:br>
              <a:rPr lang="en-GB" sz="1100">
                <a:latin typeface="+mn-lt"/>
                <a:ea typeface="DINPro Medium" charset="0"/>
                <a:cs typeface="DINPro Medium" charset="0"/>
              </a:rPr>
            </a:br>
            <a:r>
              <a:rPr lang="mr-IN" sz="2800">
                <a:latin typeface="+mn-lt"/>
                <a:ea typeface="DINPro Medium" charset="0"/>
                <a:cs typeface="DINPro Medium" charset="0"/>
              </a:rPr>
              <a:t>…</a:t>
            </a:r>
            <a:r>
              <a:rPr lang="en-US" sz="2800">
                <a:latin typeface="+mn-lt"/>
                <a:ea typeface="DINPro Medium" charset="0"/>
                <a:cs typeface="DINPro Medium" charset="0"/>
              </a:rPr>
              <a:t>as long as the door does not constitute more than 25% of the surface area of the wall into which it is fitted.</a:t>
            </a:r>
            <a:endParaRPr lang="en-US" sz="2000">
              <a:latin typeface="+mn-lt"/>
              <a:ea typeface="DINPro Medium" charset="0"/>
              <a:cs typeface="DINPro Medium"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rot="16200000">
            <a:off x="6752801" y="-2333362"/>
            <a:ext cx="3639920" cy="7238478"/>
          </a:xfrm>
          <a:prstGeom prst="rect">
            <a:avLst/>
          </a:prstGeom>
        </p:spPr>
      </p:pic>
      <p:sp>
        <p:nvSpPr>
          <p:cNvPr id="20" name="Title 1"/>
          <p:cNvSpPr txBox="1">
            <a:spLocks/>
          </p:cNvSpPr>
          <p:nvPr/>
        </p:nvSpPr>
        <p:spPr>
          <a:xfrm>
            <a:off x="6847609" y="3075707"/>
            <a:ext cx="4426527" cy="273281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a:latin typeface="+mn-lt"/>
                <a:ea typeface="DINPro Medium" charset="0"/>
                <a:cs typeface="DINPro Medium" charset="0"/>
              </a:rPr>
              <a:t>What does that suggest? </a:t>
            </a:r>
          </a:p>
          <a:p>
            <a:pPr algn="l"/>
            <a:endParaRPr lang="en-US" sz="2800">
              <a:latin typeface="+mn-lt"/>
              <a:ea typeface="DINPro Medium" charset="0"/>
              <a:cs typeface="DINPro Medium" charset="0"/>
            </a:endParaRPr>
          </a:p>
          <a:p>
            <a:pPr algn="l"/>
            <a:r>
              <a:rPr lang="mr-IN" sz="2800">
                <a:latin typeface="+mn-lt"/>
                <a:ea typeface="DINPro Medium" charset="0"/>
                <a:cs typeface="DINPro Medium" charset="0"/>
              </a:rPr>
              <a:t>…</a:t>
            </a:r>
            <a:r>
              <a:rPr lang="en-US" sz="2800">
                <a:latin typeface="+mn-lt"/>
                <a:ea typeface="DINPro Medium" charset="0"/>
                <a:cs typeface="DINPro Medium" charset="0"/>
              </a:rPr>
              <a:t>Replacing EI wall with integrity-only fire doors weakens a building’s fire protection?</a:t>
            </a:r>
          </a:p>
          <a:p>
            <a:pPr algn="l"/>
            <a:endParaRPr lang="en-US" sz="2800">
              <a:latin typeface="+mn-lt"/>
              <a:ea typeface="DINPro Medium" charset="0"/>
              <a:cs typeface="DINPro Medium" charset="0"/>
            </a:endParaRPr>
          </a:p>
          <a:p>
            <a:pPr algn="l"/>
            <a:endParaRPr lang="en-US" sz="2000">
              <a:latin typeface="+mn-lt"/>
              <a:ea typeface="DINPro Medium" charset="0"/>
              <a:cs typeface="DINPro Medium" charset="0"/>
            </a:endParaRPr>
          </a:p>
        </p:txBody>
      </p:sp>
    </p:spTree>
    <p:extLst>
      <p:ext uri="{BB962C8B-B14F-4D97-AF65-F5344CB8AC3E}">
        <p14:creationId xmlns:p14="http://schemas.microsoft.com/office/powerpoint/2010/main" val="4336112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089073" y="0"/>
            <a:ext cx="6102927" cy="6858000"/>
          </a:xfrm>
          <a:prstGeom prst="rect">
            <a:avLst/>
          </a:prstGeom>
          <a:solidFill>
            <a:srgbClr val="AC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3243" y="6338330"/>
            <a:ext cx="1346370" cy="359032"/>
          </a:xfrm>
          <a:prstGeom prst="rect">
            <a:avLst/>
          </a:prstGeom>
        </p:spPr>
      </p:pic>
      <p:sp>
        <p:nvSpPr>
          <p:cNvPr id="19" name="Title 1"/>
          <p:cNvSpPr>
            <a:spLocks noGrp="1"/>
          </p:cNvSpPr>
          <p:nvPr>
            <p:ph type="ctrTitle"/>
          </p:nvPr>
        </p:nvSpPr>
        <p:spPr>
          <a:xfrm>
            <a:off x="471637" y="2193286"/>
            <a:ext cx="5368054" cy="1074143"/>
          </a:xfrm>
        </p:spPr>
        <p:txBody>
          <a:bodyPr anchor="t" anchorCtr="0">
            <a:noAutofit/>
          </a:bodyPr>
          <a:lstStyle/>
          <a:p>
            <a:pPr algn="l"/>
            <a:r>
              <a:rPr lang="en-US" sz="2800">
                <a:latin typeface="+mn-lt"/>
                <a:ea typeface="DINPro Medium" charset="0"/>
                <a:cs typeface="DINPro Medium" charset="0"/>
              </a:rPr>
              <a:t>If you looked inside an Integrity-only rated steel fire door what would you expect to see?</a:t>
            </a:r>
            <a:endParaRPr lang="en-US" sz="2000">
              <a:latin typeface="+mn-lt"/>
              <a:ea typeface="DINPro Medium" charset="0"/>
              <a:cs typeface="DINPro Medium" charset="0"/>
            </a:endParaRPr>
          </a:p>
        </p:txBody>
      </p:sp>
      <p:sp>
        <p:nvSpPr>
          <p:cNvPr id="20" name="Title 1"/>
          <p:cNvSpPr txBox="1">
            <a:spLocks/>
          </p:cNvSpPr>
          <p:nvPr/>
        </p:nvSpPr>
        <p:spPr>
          <a:xfrm>
            <a:off x="7214217" y="3310774"/>
            <a:ext cx="4432872" cy="559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200">
                <a:latin typeface="+mn-lt"/>
                <a:ea typeface="DINPro Medium" charset="0"/>
                <a:cs typeface="DINPro Medium" charset="0"/>
              </a:rPr>
              <a:t>Answer: cardboard</a:t>
            </a:r>
            <a:endParaRPr lang="en-US" sz="2400">
              <a:latin typeface="+mn-lt"/>
              <a:ea typeface="DINPro Medium" charset="0"/>
              <a:cs typeface="DINPro Medium" charset="0"/>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54795" y="4225123"/>
            <a:ext cx="2079197" cy="1234523"/>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7901" y="4139711"/>
            <a:ext cx="1236526" cy="1403458"/>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84835" y="4056723"/>
            <a:ext cx="2079197" cy="1403458"/>
          </a:xfrm>
          <a:prstGeom prst="rect">
            <a:avLst/>
          </a:prstGeom>
        </p:spPr>
      </p:pic>
      <p:sp>
        <p:nvSpPr>
          <p:cNvPr id="11" name="Title 1"/>
          <p:cNvSpPr txBox="1">
            <a:spLocks/>
          </p:cNvSpPr>
          <p:nvPr/>
        </p:nvSpPr>
        <p:spPr>
          <a:xfrm>
            <a:off x="-74790" y="5461439"/>
            <a:ext cx="2843062" cy="559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a:latin typeface="+mn-lt"/>
                <a:ea typeface="DINPro Medium" charset="0"/>
                <a:cs typeface="DINPro Medium" charset="0"/>
              </a:rPr>
              <a:t>Cardboard</a:t>
            </a:r>
            <a:r>
              <a:rPr lang="en-US" sz="3200">
                <a:latin typeface="+mn-lt"/>
                <a:ea typeface="DINPro Medium" charset="0"/>
                <a:cs typeface="DINPro Medium" charset="0"/>
              </a:rPr>
              <a:t>?</a:t>
            </a:r>
            <a:endParaRPr lang="en-US" sz="2400">
              <a:latin typeface="+mn-lt"/>
              <a:ea typeface="DINPro Medium" charset="0"/>
              <a:cs typeface="DINPro Medium" charset="0"/>
            </a:endParaRPr>
          </a:p>
        </p:txBody>
      </p:sp>
      <p:sp>
        <p:nvSpPr>
          <p:cNvPr id="12" name="Title 1"/>
          <p:cNvSpPr txBox="1">
            <a:spLocks/>
          </p:cNvSpPr>
          <p:nvPr/>
        </p:nvSpPr>
        <p:spPr>
          <a:xfrm>
            <a:off x="2014427" y="5460715"/>
            <a:ext cx="2843062" cy="559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a:latin typeface="+mn-lt"/>
                <a:ea typeface="DINPro Medium" charset="0"/>
                <a:cs typeface="DINPro Medium" charset="0"/>
              </a:rPr>
              <a:t>Foam?</a:t>
            </a:r>
            <a:endParaRPr lang="en-US" sz="2000">
              <a:latin typeface="+mn-lt"/>
              <a:ea typeface="DINPro Medium" charset="0"/>
              <a:cs typeface="DINPro Medium" charset="0"/>
            </a:endParaRPr>
          </a:p>
        </p:txBody>
      </p:sp>
      <p:sp>
        <p:nvSpPr>
          <p:cNvPr id="13" name="Title 1"/>
          <p:cNvSpPr txBox="1">
            <a:spLocks/>
          </p:cNvSpPr>
          <p:nvPr/>
        </p:nvSpPr>
        <p:spPr>
          <a:xfrm>
            <a:off x="3930990" y="5460715"/>
            <a:ext cx="3508080" cy="5592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a:latin typeface="+mn-lt"/>
                <a:ea typeface="DINPro Medium" charset="0"/>
                <a:cs typeface="DINPro Medium" charset="0"/>
              </a:rPr>
              <a:t>Mineral Wool?</a:t>
            </a:r>
            <a:endParaRPr lang="en-US" sz="2000">
              <a:latin typeface="+mn-lt"/>
              <a:ea typeface="DINPro Medium" charset="0"/>
              <a:cs typeface="DINPro Medium" charset="0"/>
            </a:endParaRPr>
          </a:p>
        </p:txBody>
      </p:sp>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34643" y="0"/>
            <a:ext cx="3857357" cy="4378100"/>
          </a:xfrm>
          <a:prstGeom prst="rect">
            <a:avLst/>
          </a:prstGeom>
        </p:spPr>
      </p:pic>
      <p:sp>
        <p:nvSpPr>
          <p:cNvPr id="18" name="Subtitle 2"/>
          <p:cNvSpPr txBox="1">
            <a:spLocks/>
          </p:cNvSpPr>
          <p:nvPr/>
        </p:nvSpPr>
        <p:spPr>
          <a:xfrm>
            <a:off x="413656" y="856504"/>
            <a:ext cx="9759043" cy="639788"/>
          </a:xfrm>
          <a:prstGeom prst="rect">
            <a:avLst/>
          </a:prstGeom>
          <a:solidFill>
            <a:schemeClr val="tx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3600">
                <a:solidFill>
                  <a:schemeClr val="bg1"/>
                </a:solidFill>
                <a:ea typeface="DINPro Medium" charset="0"/>
                <a:cs typeface="DINPro Medium" charset="0"/>
              </a:rPr>
              <a:t>What’s inside an integrity-only steel fire door?</a:t>
            </a:r>
          </a:p>
        </p:txBody>
      </p:sp>
      <p:sp>
        <p:nvSpPr>
          <p:cNvPr id="15" name="Title 1"/>
          <p:cNvSpPr txBox="1">
            <a:spLocks/>
          </p:cNvSpPr>
          <p:nvPr/>
        </p:nvSpPr>
        <p:spPr>
          <a:xfrm>
            <a:off x="7235843" y="3757990"/>
            <a:ext cx="3940585" cy="979022"/>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2800">
              <a:latin typeface="+mn-lt"/>
              <a:ea typeface="DINPro Medium" charset="0"/>
              <a:cs typeface="DINPro Medium" charset="0"/>
            </a:endParaRPr>
          </a:p>
          <a:p>
            <a:pPr algn="l"/>
            <a:r>
              <a:rPr lang="mr-IN" sz="2800">
                <a:latin typeface="+mn-lt"/>
                <a:ea typeface="DINPro Medium" charset="0"/>
                <a:cs typeface="DINPro Medium" charset="0"/>
              </a:rPr>
              <a:t>…</a:t>
            </a:r>
            <a:r>
              <a:rPr lang="en-US" sz="2800">
                <a:latin typeface="+mn-lt"/>
                <a:ea typeface="DINPro Medium" charset="0"/>
                <a:cs typeface="DINPro Medium" charset="0"/>
              </a:rPr>
              <a:t>surprised? </a:t>
            </a:r>
          </a:p>
        </p:txBody>
      </p:sp>
    </p:spTree>
    <p:extLst>
      <p:ext uri="{BB962C8B-B14F-4D97-AF65-F5344CB8AC3E}">
        <p14:creationId xmlns:p14="http://schemas.microsoft.com/office/powerpoint/2010/main" val="2204317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089073" y="0"/>
            <a:ext cx="6102927" cy="6858000"/>
          </a:xfrm>
          <a:prstGeom prst="rect">
            <a:avLst/>
          </a:prstGeom>
          <a:solidFill>
            <a:srgbClr val="AC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3243" y="6338330"/>
            <a:ext cx="1346370" cy="359032"/>
          </a:xfrm>
          <a:prstGeom prst="rect">
            <a:avLst/>
          </a:prstGeom>
        </p:spPr>
      </p:pic>
      <p:sp>
        <p:nvSpPr>
          <p:cNvPr id="18" name="Subtitle 2"/>
          <p:cNvSpPr txBox="1">
            <a:spLocks/>
          </p:cNvSpPr>
          <p:nvPr/>
        </p:nvSpPr>
        <p:spPr>
          <a:xfrm>
            <a:off x="413656" y="856503"/>
            <a:ext cx="7213271" cy="620807"/>
          </a:xfrm>
          <a:prstGeom prst="rect">
            <a:avLst/>
          </a:prstGeom>
          <a:solidFill>
            <a:schemeClr val="tx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3600">
                <a:solidFill>
                  <a:schemeClr val="bg1"/>
                </a:solidFill>
                <a:ea typeface="DINPro Medium" charset="0"/>
                <a:cs typeface="DINPro Medium" charset="0"/>
              </a:rPr>
              <a:t>What makes a fire door fail a test?</a:t>
            </a:r>
          </a:p>
        </p:txBody>
      </p:sp>
      <p:sp>
        <p:nvSpPr>
          <p:cNvPr id="19" name="Title 1"/>
          <p:cNvSpPr>
            <a:spLocks noGrp="1"/>
          </p:cNvSpPr>
          <p:nvPr>
            <p:ph type="ctrTitle"/>
          </p:nvPr>
        </p:nvSpPr>
        <p:spPr>
          <a:xfrm>
            <a:off x="471637" y="2137450"/>
            <a:ext cx="5087499" cy="3791190"/>
          </a:xfrm>
        </p:spPr>
        <p:txBody>
          <a:bodyPr anchor="t" anchorCtr="0">
            <a:noAutofit/>
          </a:bodyPr>
          <a:lstStyle/>
          <a:p>
            <a:pPr algn="l"/>
            <a:r>
              <a:rPr lang="en-US" sz="2800">
                <a:latin typeface="+mn-lt"/>
                <a:ea typeface="DINPro Medium" charset="0"/>
                <a:cs typeface="DINPro Medium" charset="0"/>
              </a:rPr>
              <a:t>If you watched the test of an integrity-only steel fire door, would you be surprised to learn that a door fails the test if you see a flame the size of a match burning for 10 seconds… </a:t>
            </a:r>
            <a:br>
              <a:rPr lang="en-US" sz="2800">
                <a:latin typeface="+mn-lt"/>
                <a:ea typeface="DINPro Medium" charset="0"/>
                <a:cs typeface="DINPro Medium" charset="0"/>
              </a:rPr>
            </a:br>
            <a:br>
              <a:rPr lang="en-US" sz="2800">
                <a:latin typeface="+mn-lt"/>
                <a:ea typeface="DINPro Medium" charset="0"/>
                <a:cs typeface="DINPro Medium" charset="0"/>
              </a:rPr>
            </a:br>
            <a:r>
              <a:rPr lang="en-US" sz="2800">
                <a:latin typeface="+mn-lt"/>
                <a:ea typeface="DINPro Medium" charset="0"/>
                <a:cs typeface="DINPro Medium" charset="0"/>
              </a:rPr>
              <a:t>probably not…</a:t>
            </a:r>
            <a:endParaRPr lang="en-US" sz="2000">
              <a:latin typeface="+mn-lt"/>
              <a:ea typeface="DINPro Medium" charset="0"/>
              <a:cs typeface="DINPro Medium" charset="0"/>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58127" y="4777321"/>
            <a:ext cx="1864591" cy="2382015"/>
          </a:xfrm>
          <a:prstGeom prst="rect">
            <a:avLst/>
          </a:prstGeom>
        </p:spPr>
      </p:pic>
      <p:sp>
        <p:nvSpPr>
          <p:cNvPr id="23" name="Title 1"/>
          <p:cNvSpPr txBox="1">
            <a:spLocks/>
          </p:cNvSpPr>
          <p:nvPr/>
        </p:nvSpPr>
        <p:spPr>
          <a:xfrm>
            <a:off x="6726966" y="4112523"/>
            <a:ext cx="4507588" cy="274547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a:latin typeface="+mn-lt"/>
                <a:ea typeface="DINPro Medium" charset="0"/>
                <a:cs typeface="DINPro Medium" charset="0"/>
              </a:rPr>
              <a:t>However, if the door is glowing red hot at 1000°C and doesn’t flame, the test is passed</a:t>
            </a:r>
            <a:r>
              <a:rPr lang="mr-IN" sz="2800">
                <a:latin typeface="+mn-lt"/>
                <a:ea typeface="DINPro Medium" charset="0"/>
                <a:cs typeface="DINPro Medium" charset="0"/>
              </a:rPr>
              <a:t>…</a:t>
            </a:r>
            <a:endParaRPr lang="en-GB" sz="2800">
              <a:latin typeface="+mn-lt"/>
              <a:ea typeface="DINPro Medium" charset="0"/>
              <a:cs typeface="DINPro Medium" charset="0"/>
            </a:endParaRPr>
          </a:p>
          <a:p>
            <a:pPr algn="l"/>
            <a:endParaRPr lang="en-GB" sz="2800">
              <a:latin typeface="+mn-lt"/>
              <a:ea typeface="DINPro Medium" charset="0"/>
              <a:cs typeface="DINPro Medium" charset="0"/>
            </a:endParaRPr>
          </a:p>
          <a:p>
            <a:pPr algn="l"/>
            <a:r>
              <a:rPr lang="mr-IN" sz="2800">
                <a:latin typeface="+mn-lt"/>
                <a:ea typeface="DINPro Medium" charset="0"/>
                <a:cs typeface="DINPro Medium" charset="0"/>
              </a:rPr>
              <a:t>…</a:t>
            </a:r>
            <a:r>
              <a:rPr lang="en-US" sz="2800">
                <a:latin typeface="+mn-lt"/>
                <a:ea typeface="DINPro Medium" charset="0"/>
                <a:cs typeface="DINPro Medium" charset="0"/>
              </a:rPr>
              <a:t>surprised? </a:t>
            </a:r>
          </a:p>
        </p:txBody>
      </p:sp>
      <p:pic>
        <p:nvPicPr>
          <p:cNvPr id="24" name="Picture 2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264820" y="433255"/>
            <a:ext cx="3266522" cy="3266522"/>
          </a:xfrm>
          <a:prstGeom prst="rect">
            <a:avLst/>
          </a:prstGeom>
          <a:ln w="50800">
            <a:noFill/>
            <a:prstDash val="solid"/>
            <a:miter lim="800000"/>
          </a:ln>
        </p:spPr>
      </p:pic>
    </p:spTree>
    <p:extLst>
      <p:ext uri="{BB962C8B-B14F-4D97-AF65-F5344CB8AC3E}">
        <p14:creationId xmlns:p14="http://schemas.microsoft.com/office/powerpoint/2010/main" val="6154762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089073" y="0"/>
            <a:ext cx="6102927" cy="6858000"/>
          </a:xfrm>
          <a:prstGeom prst="rect">
            <a:avLst/>
          </a:prstGeom>
          <a:solidFill>
            <a:srgbClr val="AC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3243" y="6338330"/>
            <a:ext cx="1346370" cy="359032"/>
          </a:xfrm>
          <a:prstGeom prst="rect">
            <a:avLst/>
          </a:prstGeom>
        </p:spPr>
      </p:pic>
      <p:sp>
        <p:nvSpPr>
          <p:cNvPr id="18" name="Subtitle 2"/>
          <p:cNvSpPr txBox="1">
            <a:spLocks/>
          </p:cNvSpPr>
          <p:nvPr/>
        </p:nvSpPr>
        <p:spPr>
          <a:xfrm>
            <a:off x="413656" y="856503"/>
            <a:ext cx="10663053" cy="620807"/>
          </a:xfrm>
          <a:prstGeom prst="rect">
            <a:avLst/>
          </a:prstGeom>
          <a:solidFill>
            <a:schemeClr val="tx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3600">
                <a:solidFill>
                  <a:schemeClr val="bg1"/>
                </a:solidFill>
                <a:ea typeface="DINPro Medium" charset="0"/>
                <a:cs typeface="DINPro Medium" charset="0"/>
              </a:rPr>
              <a:t>The compliant fire and the exploding door closer…</a:t>
            </a:r>
          </a:p>
        </p:txBody>
      </p:sp>
      <p:sp>
        <p:nvSpPr>
          <p:cNvPr id="19" name="Title 1"/>
          <p:cNvSpPr>
            <a:spLocks noGrp="1"/>
          </p:cNvSpPr>
          <p:nvPr>
            <p:ph type="ctrTitle"/>
          </p:nvPr>
        </p:nvSpPr>
        <p:spPr>
          <a:xfrm>
            <a:off x="471637" y="2137450"/>
            <a:ext cx="5087499" cy="1732390"/>
          </a:xfrm>
        </p:spPr>
        <p:txBody>
          <a:bodyPr anchor="t" anchorCtr="0">
            <a:noAutofit/>
          </a:bodyPr>
          <a:lstStyle/>
          <a:p>
            <a:pPr algn="l"/>
            <a:r>
              <a:rPr lang="en-US" sz="2800">
                <a:latin typeface="+mn-lt"/>
                <a:ea typeface="DINPro Medium" charset="0"/>
                <a:cs typeface="DINPro Medium" charset="0"/>
              </a:rPr>
              <a:t>Which side should a door closer be fitted? </a:t>
            </a:r>
            <a:br>
              <a:rPr lang="en-US" sz="2800">
                <a:latin typeface="+mn-lt"/>
                <a:ea typeface="DINPro Medium" charset="0"/>
                <a:cs typeface="DINPro Medium" charset="0"/>
              </a:rPr>
            </a:br>
            <a:br>
              <a:rPr lang="en-US" sz="2800">
                <a:latin typeface="+mn-lt"/>
                <a:ea typeface="DINPro Medium" charset="0"/>
                <a:cs typeface="DINPro Medium" charset="0"/>
              </a:rPr>
            </a:br>
            <a:r>
              <a:rPr lang="en-US" sz="2800">
                <a:latin typeface="+mn-lt"/>
                <a:ea typeface="DINPro Medium" charset="0"/>
                <a:cs typeface="DINPro Medium" charset="0"/>
              </a:rPr>
              <a:t>The requirement is the </a:t>
            </a:r>
            <a:br>
              <a:rPr lang="en-US" sz="2800">
                <a:latin typeface="+mn-lt"/>
                <a:ea typeface="DINPro Medium" charset="0"/>
                <a:cs typeface="DINPro Medium" charset="0"/>
              </a:rPr>
            </a:br>
            <a:r>
              <a:rPr lang="en-US" sz="2800">
                <a:latin typeface="+mn-lt"/>
                <a:ea typeface="DINPro Medium" charset="0"/>
                <a:cs typeface="DINPro Medium" charset="0"/>
              </a:rPr>
              <a:t>non-fire side of a door. </a:t>
            </a:r>
            <a:endParaRPr lang="en-US" sz="2000">
              <a:latin typeface="+mn-lt"/>
              <a:ea typeface="DINPro Medium" charset="0"/>
              <a:cs typeface="DINPro Medium" charset="0"/>
            </a:endParaRPr>
          </a:p>
        </p:txBody>
      </p:sp>
      <p:sp>
        <p:nvSpPr>
          <p:cNvPr id="11" name="Title 1"/>
          <p:cNvSpPr txBox="1">
            <a:spLocks/>
          </p:cNvSpPr>
          <p:nvPr/>
        </p:nvSpPr>
        <p:spPr>
          <a:xfrm>
            <a:off x="6706100" y="2137575"/>
            <a:ext cx="5087499" cy="1732390"/>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a:latin typeface="+mn-lt"/>
                <a:ea typeface="DINPro Medium" charset="0"/>
                <a:cs typeface="DINPro Medium" charset="0"/>
              </a:rPr>
              <a:t>The non-fire side? </a:t>
            </a:r>
          </a:p>
          <a:p>
            <a:pPr algn="l"/>
            <a:endParaRPr lang="en-US" sz="2800">
              <a:latin typeface="+mn-lt"/>
              <a:ea typeface="DINPro Medium" charset="0"/>
              <a:cs typeface="DINPro Medium" charset="0"/>
            </a:endParaRPr>
          </a:p>
          <a:p>
            <a:pPr algn="l"/>
            <a:r>
              <a:rPr lang="en-US" sz="2800">
                <a:latin typeface="+mn-lt"/>
                <a:ea typeface="DINPro Medium" charset="0"/>
                <a:cs typeface="DINPro Medium" charset="0"/>
              </a:rPr>
              <a:t>It is intended to be the side on which an escape route may pass or someone “staying put” will be protected from a fire for a defined period – 30 minutes, 60 minutes, etc.</a:t>
            </a:r>
            <a:endParaRPr lang="en-US" sz="2000">
              <a:latin typeface="+mn-lt"/>
              <a:ea typeface="DINPro Medium" charset="0"/>
              <a:cs typeface="DINPro Medium" charset="0"/>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98092" y="4421689"/>
            <a:ext cx="2225964" cy="1833638"/>
          </a:xfrm>
          <a:prstGeom prst="rect">
            <a:avLst/>
          </a:prstGeom>
        </p:spPr>
      </p:pic>
      <p:pic>
        <p:nvPicPr>
          <p:cNvPr id="13" name="Pictur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10850453" y="1441148"/>
            <a:ext cx="897765" cy="1785328"/>
          </a:xfrm>
          <a:prstGeom prst="rect">
            <a:avLst/>
          </a:prstGeom>
        </p:spPr>
      </p:pic>
    </p:spTree>
    <p:extLst>
      <p:ext uri="{BB962C8B-B14F-4D97-AF65-F5344CB8AC3E}">
        <p14:creationId xmlns:p14="http://schemas.microsoft.com/office/powerpoint/2010/main" val="318194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089073" y="0"/>
            <a:ext cx="6102927" cy="6858000"/>
          </a:xfrm>
          <a:prstGeom prst="rect">
            <a:avLst/>
          </a:prstGeom>
          <a:solidFill>
            <a:srgbClr val="AC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3243" y="6338330"/>
            <a:ext cx="1346370" cy="359032"/>
          </a:xfrm>
          <a:prstGeom prst="rect">
            <a:avLst/>
          </a:prstGeom>
        </p:spPr>
      </p:pic>
      <p:sp>
        <p:nvSpPr>
          <p:cNvPr id="18" name="Subtitle 2"/>
          <p:cNvSpPr txBox="1">
            <a:spLocks/>
          </p:cNvSpPr>
          <p:nvPr/>
        </p:nvSpPr>
        <p:spPr>
          <a:xfrm>
            <a:off x="413656" y="856503"/>
            <a:ext cx="10663053" cy="620807"/>
          </a:xfrm>
          <a:prstGeom prst="rect">
            <a:avLst/>
          </a:prstGeom>
          <a:solidFill>
            <a:schemeClr val="tx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3600">
                <a:solidFill>
                  <a:schemeClr val="bg1"/>
                </a:solidFill>
                <a:ea typeface="DINPro Medium" charset="0"/>
                <a:cs typeface="DINPro Medium" charset="0"/>
              </a:rPr>
              <a:t>The compliant fire and the exploding door closer…</a:t>
            </a:r>
          </a:p>
        </p:txBody>
      </p:sp>
      <p:sp>
        <p:nvSpPr>
          <p:cNvPr id="19" name="Title 1"/>
          <p:cNvSpPr>
            <a:spLocks noGrp="1"/>
          </p:cNvSpPr>
          <p:nvPr>
            <p:ph type="ctrTitle"/>
          </p:nvPr>
        </p:nvSpPr>
        <p:spPr>
          <a:xfrm>
            <a:off x="471637" y="2137450"/>
            <a:ext cx="5087499" cy="3920450"/>
          </a:xfrm>
        </p:spPr>
        <p:txBody>
          <a:bodyPr anchor="t" anchorCtr="0">
            <a:noAutofit/>
          </a:bodyPr>
          <a:lstStyle/>
          <a:p>
            <a:pPr algn="l"/>
            <a:r>
              <a:rPr lang="en-US" sz="2800">
                <a:latin typeface="+mn-lt"/>
                <a:ea typeface="DINPro Medium" charset="0"/>
                <a:cs typeface="DINPro Medium" charset="0"/>
              </a:rPr>
              <a:t>This assumes the route a fire will take through a building is known... </a:t>
            </a:r>
            <a:br>
              <a:rPr lang="en-US" sz="2800">
                <a:latin typeface="+mn-lt"/>
                <a:ea typeface="DINPro Medium" charset="0"/>
                <a:cs typeface="DINPro Medium" charset="0"/>
              </a:rPr>
            </a:br>
            <a:br>
              <a:rPr lang="en-US" sz="2800">
                <a:latin typeface="+mn-lt"/>
                <a:ea typeface="DINPro Medium" charset="0"/>
                <a:cs typeface="DINPro Medium" charset="0"/>
              </a:rPr>
            </a:br>
            <a:r>
              <a:rPr lang="en-US" sz="2800">
                <a:latin typeface="+mn-lt"/>
                <a:ea typeface="DINPro Medium" charset="0"/>
                <a:cs typeface="DINPro Medium" charset="0"/>
              </a:rPr>
              <a:t>You can plan for this to a degree, however there is no legislating for people putting things where they shouldn’t or fire behaving unexpectedly…</a:t>
            </a:r>
            <a:endParaRPr lang="en-US" sz="2000">
              <a:latin typeface="+mn-lt"/>
              <a:ea typeface="DINPro Medium" charset="0"/>
              <a:cs typeface="DINPro Medium" charset="0"/>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88615" y="3209519"/>
            <a:ext cx="3229255" cy="3221182"/>
          </a:xfrm>
          <a:prstGeom prst="rect">
            <a:avLst/>
          </a:prstGeom>
        </p:spPr>
      </p:pic>
      <p:sp>
        <p:nvSpPr>
          <p:cNvPr id="11" name="Title 1"/>
          <p:cNvSpPr txBox="1">
            <a:spLocks/>
          </p:cNvSpPr>
          <p:nvPr/>
        </p:nvSpPr>
        <p:spPr>
          <a:xfrm>
            <a:off x="6706099" y="2137574"/>
            <a:ext cx="5143514" cy="404011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a:latin typeface="+mn-lt"/>
                <a:ea typeface="DINPro Medium" charset="0"/>
                <a:cs typeface="DINPro Medium" charset="0"/>
              </a:rPr>
              <a:t>On an integrity-only door, heat is transmitted straight through the door to the closer. </a:t>
            </a:r>
          </a:p>
          <a:p>
            <a:pPr algn="l"/>
            <a:endParaRPr lang="en-US" sz="2800">
              <a:latin typeface="+mn-lt"/>
              <a:ea typeface="DINPro Medium" charset="0"/>
              <a:cs typeface="DINPro Medium" charset="0"/>
            </a:endParaRPr>
          </a:p>
          <a:p>
            <a:pPr algn="l"/>
            <a:r>
              <a:rPr lang="en-US" sz="2800">
                <a:latin typeface="+mn-lt"/>
                <a:ea typeface="DINPro Medium" charset="0"/>
                <a:cs typeface="DINPro Medium" charset="0"/>
              </a:rPr>
              <a:t>The closer may flame as the closer’s oil combusts or, worst case, explode, spraying burning oil</a:t>
            </a:r>
            <a:r>
              <a:rPr lang="mr-IN" sz="2800">
                <a:latin typeface="+mn-lt"/>
                <a:ea typeface="DINPro Medium" charset="0"/>
                <a:cs typeface="DINPro Medium" charset="0"/>
              </a:rPr>
              <a:t>…</a:t>
            </a:r>
            <a:endParaRPr lang="en-US" sz="2000">
              <a:latin typeface="+mn-lt"/>
              <a:ea typeface="DINPro Medium" charset="0"/>
              <a:cs typeface="DINPro Medium" charset="0"/>
            </a:endParaRPr>
          </a:p>
        </p:txBody>
      </p:sp>
    </p:spTree>
    <p:extLst>
      <p:ext uri="{BB962C8B-B14F-4D97-AF65-F5344CB8AC3E}">
        <p14:creationId xmlns:p14="http://schemas.microsoft.com/office/powerpoint/2010/main" val="13205730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19">
            <a:extLst>
              <a:ext uri="{FF2B5EF4-FFF2-40B4-BE49-F238E27FC236}">
                <a16:creationId xmlns:a16="http://schemas.microsoft.com/office/drawing/2014/main" id="{27C9D5E1-8DA0-7546-871F-65D99BF807B8}"/>
              </a:ext>
            </a:extLst>
          </p:cNvPr>
          <p:cNvSpPr/>
          <p:nvPr/>
        </p:nvSpPr>
        <p:spPr>
          <a:xfrm>
            <a:off x="0" y="0"/>
            <a:ext cx="5453744" cy="620949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2" name="Slide Number Placeholder 1">
            <a:extLst>
              <a:ext uri="{FF2B5EF4-FFF2-40B4-BE49-F238E27FC236}">
                <a16:creationId xmlns:a16="http://schemas.microsoft.com/office/drawing/2014/main" id="{0BA03527-1CA5-6F42-BDB9-9918A72F2C40}"/>
              </a:ext>
            </a:extLst>
          </p:cNvPr>
          <p:cNvSpPr>
            <a:spLocks noGrp="1"/>
          </p:cNvSpPr>
          <p:nvPr>
            <p:ph type="sldNum" sz="quarter" idx="33"/>
          </p:nvPr>
        </p:nvSpPr>
        <p:spPr/>
        <p:txBody>
          <a:bodyPr/>
          <a:lstStyle/>
          <a:p>
            <a:fld id="{FCEB0F34-BB6E-E94A-9CCE-E54518D97C46}" type="slidenum">
              <a:rPr lang="en-US" smtClean="0"/>
              <a:pPr/>
              <a:t>56</a:t>
            </a:fld>
            <a:r>
              <a:rPr lang="en-US"/>
              <a:t> </a:t>
            </a:r>
            <a:endParaRPr lang="en-US" b="0"/>
          </a:p>
        </p:txBody>
      </p:sp>
      <p:sp>
        <p:nvSpPr>
          <p:cNvPr id="5" name="Rechteck 3">
            <a:extLst>
              <a:ext uri="{FF2B5EF4-FFF2-40B4-BE49-F238E27FC236}">
                <a16:creationId xmlns:a16="http://schemas.microsoft.com/office/drawing/2014/main" id="{F8E72010-3C0D-BB4A-93E5-B651C2403B50}"/>
              </a:ext>
            </a:extLst>
          </p:cNvPr>
          <p:cNvSpPr/>
          <p:nvPr/>
        </p:nvSpPr>
        <p:spPr>
          <a:xfrm>
            <a:off x="5663934" y="2018020"/>
            <a:ext cx="4856105" cy="3206006"/>
          </a:xfrm>
          <a:prstGeom prst="rect">
            <a:avLst/>
          </a:prstGeom>
        </p:spPr>
        <p:txBody>
          <a:bodyPr wrap="square" anchor="t">
            <a:spAutoFit/>
          </a:bodyPr>
          <a:lstStyle/>
          <a:p>
            <a:pPr>
              <a:spcBef>
                <a:spcPts val="688"/>
              </a:spcBef>
              <a:spcAft>
                <a:spcPts val="688"/>
              </a:spcAft>
            </a:pPr>
            <a:r>
              <a:rPr lang="en-GB" b="1"/>
              <a:t>E</a:t>
            </a:r>
            <a:r>
              <a:rPr lang="en-GB" b="1" baseline="-25000"/>
              <a:t> </a:t>
            </a:r>
            <a:r>
              <a:rPr lang="en-GB" b="1"/>
              <a:t>Door</a:t>
            </a:r>
            <a:endParaRPr lang="en-GB" sz="2000" b="1">
              <a:cs typeface="Arial" panose="020B0604020202020204"/>
            </a:endParaRPr>
          </a:p>
          <a:p>
            <a:pPr>
              <a:spcBef>
                <a:spcPts val="300"/>
              </a:spcBef>
            </a:pPr>
            <a:r>
              <a:rPr lang="en-GB" sz="2000" b="1">
                <a:cs typeface="Arial" panose="020B0604020202020204"/>
              </a:rPr>
              <a:t>If we ask Dorma if we can install a closer where the fire is both sides or the closer is opposite the fire side…</a:t>
            </a:r>
          </a:p>
          <a:p>
            <a:pPr>
              <a:spcBef>
                <a:spcPts val="300"/>
              </a:spcBef>
            </a:pPr>
            <a:endParaRPr lang="en-GB" sz="2000" b="1">
              <a:cs typeface="Arial" panose="020B0604020202020204"/>
            </a:endParaRPr>
          </a:p>
          <a:p>
            <a:pPr>
              <a:spcBef>
                <a:spcPts val="300"/>
              </a:spcBef>
            </a:pPr>
            <a:r>
              <a:rPr lang="en-GB" sz="2000" b="1">
                <a:cs typeface="Arial" panose="020B0604020202020204"/>
              </a:rPr>
              <a:t>DORMA SAYS NO</a:t>
            </a:r>
          </a:p>
          <a:p>
            <a:pPr>
              <a:spcBef>
                <a:spcPts val="300"/>
              </a:spcBef>
            </a:pPr>
            <a:endParaRPr lang="en-GB" sz="2000" b="1">
              <a:cs typeface="Arial" panose="020B0604020202020204"/>
            </a:endParaRPr>
          </a:p>
          <a:p>
            <a:pPr>
              <a:spcBef>
                <a:spcPts val="300"/>
              </a:spcBef>
            </a:pPr>
            <a:r>
              <a:rPr lang="en-GB" sz="2000" b="1">
                <a:cs typeface="Arial" panose="020B0604020202020204"/>
              </a:rPr>
              <a:t>We cannot CE mark or issue a CERTIFIRE certificate</a:t>
            </a:r>
          </a:p>
        </p:txBody>
      </p:sp>
      <p:pic>
        <p:nvPicPr>
          <p:cNvPr id="6" name="Picture 5">
            <a:extLst>
              <a:ext uri="{FF2B5EF4-FFF2-40B4-BE49-F238E27FC236}">
                <a16:creationId xmlns:a16="http://schemas.microsoft.com/office/drawing/2014/main" id="{3B7D86CD-DFC4-E54A-AA9C-CE8C40FFD9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9751153" y="3759684"/>
            <a:ext cx="1639418" cy="3260207"/>
          </a:xfrm>
          <a:prstGeom prst="rect">
            <a:avLst/>
          </a:prstGeom>
        </p:spPr>
      </p:pic>
      <p:pic>
        <p:nvPicPr>
          <p:cNvPr id="8" name="Picture 7">
            <a:extLst>
              <a:ext uri="{FF2B5EF4-FFF2-40B4-BE49-F238E27FC236}">
                <a16:creationId xmlns:a16="http://schemas.microsoft.com/office/drawing/2014/main" id="{261FA891-0FF8-3D4E-BAAF-8A9AA35168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3447" y="2135210"/>
            <a:ext cx="3988449" cy="2064251"/>
          </a:xfrm>
          <a:prstGeom prst="rect">
            <a:avLst/>
          </a:prstGeom>
        </p:spPr>
      </p:pic>
      <p:pic>
        <p:nvPicPr>
          <p:cNvPr id="9" name="Picture 8">
            <a:extLst>
              <a:ext uri="{FF2B5EF4-FFF2-40B4-BE49-F238E27FC236}">
                <a16:creationId xmlns:a16="http://schemas.microsoft.com/office/drawing/2014/main" id="{67AAA041-855C-4449-80AC-B9628A2519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14069" y="3710010"/>
            <a:ext cx="609600" cy="609600"/>
          </a:xfrm>
          <a:prstGeom prst="rect">
            <a:avLst/>
          </a:prstGeom>
        </p:spPr>
      </p:pic>
      <p:sp>
        <p:nvSpPr>
          <p:cNvPr id="13" name="Subtitle 2">
            <a:extLst>
              <a:ext uri="{FF2B5EF4-FFF2-40B4-BE49-F238E27FC236}">
                <a16:creationId xmlns:a16="http://schemas.microsoft.com/office/drawing/2014/main" id="{20361C5D-6956-438E-83DC-BC5FAEEE8DB8}"/>
              </a:ext>
            </a:extLst>
          </p:cNvPr>
          <p:cNvSpPr txBox="1">
            <a:spLocks/>
          </p:cNvSpPr>
          <p:nvPr/>
        </p:nvSpPr>
        <p:spPr>
          <a:xfrm>
            <a:off x="555895" y="998743"/>
            <a:ext cx="10663053" cy="620807"/>
          </a:xfrm>
          <a:prstGeom prst="rect">
            <a:avLst/>
          </a:prstGeom>
          <a:solidFill>
            <a:schemeClr val="tx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3600">
                <a:solidFill>
                  <a:schemeClr val="bg1"/>
                </a:solidFill>
                <a:ea typeface="DINPro Medium" charset="0"/>
                <a:cs typeface="DINPro Medium" charset="0"/>
              </a:rPr>
              <a:t>The compliant fire and the exploding door closer…</a:t>
            </a:r>
          </a:p>
        </p:txBody>
      </p:sp>
    </p:spTree>
    <p:extLst>
      <p:ext uri="{BB962C8B-B14F-4D97-AF65-F5344CB8AC3E}">
        <p14:creationId xmlns:p14="http://schemas.microsoft.com/office/powerpoint/2010/main" val="386397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089073" y="0"/>
            <a:ext cx="6102927" cy="6858000"/>
          </a:xfrm>
          <a:prstGeom prst="rect">
            <a:avLst/>
          </a:prstGeom>
          <a:solidFill>
            <a:srgbClr val="AC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3243" y="6338330"/>
            <a:ext cx="1346370" cy="359032"/>
          </a:xfrm>
          <a:prstGeom prst="rect">
            <a:avLst/>
          </a:prstGeom>
        </p:spPr>
      </p:pic>
      <p:sp>
        <p:nvSpPr>
          <p:cNvPr id="18" name="Subtitle 2"/>
          <p:cNvSpPr txBox="1">
            <a:spLocks/>
          </p:cNvSpPr>
          <p:nvPr/>
        </p:nvSpPr>
        <p:spPr>
          <a:xfrm>
            <a:off x="413656" y="856503"/>
            <a:ext cx="4210299" cy="620807"/>
          </a:xfrm>
          <a:prstGeom prst="rect">
            <a:avLst/>
          </a:prstGeom>
          <a:solidFill>
            <a:schemeClr val="tx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3600">
                <a:solidFill>
                  <a:schemeClr val="bg1"/>
                </a:solidFill>
                <a:ea typeface="DINPro Medium" charset="0"/>
                <a:cs typeface="DINPro Medium" charset="0"/>
              </a:rPr>
              <a:t>Is there a solution? </a:t>
            </a:r>
          </a:p>
        </p:txBody>
      </p:sp>
      <p:sp>
        <p:nvSpPr>
          <p:cNvPr id="19" name="Title 1"/>
          <p:cNvSpPr>
            <a:spLocks noGrp="1"/>
          </p:cNvSpPr>
          <p:nvPr>
            <p:ph type="ctrTitle"/>
          </p:nvPr>
        </p:nvSpPr>
        <p:spPr>
          <a:xfrm>
            <a:off x="471637" y="1953436"/>
            <a:ext cx="4349746" cy="823959"/>
          </a:xfrm>
        </p:spPr>
        <p:txBody>
          <a:bodyPr anchor="t" anchorCtr="0">
            <a:noAutofit/>
          </a:bodyPr>
          <a:lstStyle/>
          <a:p>
            <a:pPr algn="l"/>
            <a:r>
              <a:rPr lang="en-US" sz="2800">
                <a:latin typeface="+mn-lt"/>
                <a:ea typeface="DINPro Medium" charset="0"/>
                <a:cs typeface="DINPro Medium" charset="0"/>
              </a:rPr>
              <a:t>Integrity &amp; Insulation rated fire doors are:</a:t>
            </a:r>
            <a:endParaRPr lang="en-US" sz="2000">
              <a:latin typeface="+mn-lt"/>
              <a:ea typeface="DINPro Medium" charset="0"/>
              <a:cs typeface="DINPro Medium" charset="0"/>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6110" y="783206"/>
            <a:ext cx="694104" cy="694104"/>
          </a:xfrm>
          <a:prstGeom prst="rect">
            <a:avLst/>
          </a:prstGeom>
          <a:effectLst>
            <a:outerShdw blurRad="50800" dist="38100" dir="5400000" algn="t" rotWithShape="0">
              <a:prstClr val="black">
                <a:alpha val="40000"/>
              </a:prstClr>
            </a:outerShdw>
          </a:effectLst>
        </p:spPr>
      </p:pic>
      <p:sp>
        <p:nvSpPr>
          <p:cNvPr id="9" name="TextBox 8"/>
          <p:cNvSpPr txBox="1"/>
          <p:nvPr/>
        </p:nvSpPr>
        <p:spPr>
          <a:xfrm>
            <a:off x="5473305" y="832437"/>
            <a:ext cx="754690" cy="584775"/>
          </a:xfrm>
          <a:prstGeom prst="rect">
            <a:avLst/>
          </a:prstGeom>
          <a:noFill/>
        </p:spPr>
        <p:txBody>
          <a:bodyPr wrap="square" rtlCol="0">
            <a:spAutoFit/>
          </a:bodyPr>
          <a:lstStyle/>
          <a:p>
            <a:r>
              <a:rPr lang="en-GB" sz="3200" b="1">
                <a:latin typeface="Arial" charset="0"/>
                <a:ea typeface="Arial" charset="0"/>
                <a:cs typeface="Arial" charset="0"/>
              </a:rPr>
              <a:t>EI</a:t>
            </a:r>
          </a:p>
        </p:txBody>
      </p:sp>
      <p:sp>
        <p:nvSpPr>
          <p:cNvPr id="12" name="Title 1"/>
          <p:cNvSpPr txBox="1">
            <a:spLocks/>
          </p:cNvSpPr>
          <p:nvPr/>
        </p:nvSpPr>
        <p:spPr>
          <a:xfrm>
            <a:off x="471636" y="3143235"/>
            <a:ext cx="11218137" cy="2956229"/>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457200" indent="-457200" algn="l">
              <a:spcAft>
                <a:spcPts val="1200"/>
              </a:spcAft>
              <a:buFont typeface="Wingdings" pitchFamily="2" charset="2"/>
              <a:buChar char="§"/>
            </a:pPr>
            <a:r>
              <a:rPr lang="en-US" sz="2800">
                <a:latin typeface="+mn-lt"/>
                <a:ea typeface="DINPro Medium" charset="0"/>
                <a:cs typeface="DINPro Medium" charset="0"/>
              </a:rPr>
              <a:t>EI rated, like walls, floors and ceilings.</a:t>
            </a:r>
          </a:p>
          <a:p>
            <a:pPr marL="457200" indent="-457200" algn="l">
              <a:spcAft>
                <a:spcPts val="1200"/>
              </a:spcAft>
              <a:buFont typeface="Wingdings" pitchFamily="2" charset="2"/>
              <a:buChar char="§"/>
            </a:pPr>
            <a:r>
              <a:rPr lang="en-US" sz="2800">
                <a:latin typeface="+mn-lt"/>
                <a:ea typeface="DINPro Medium" charset="0"/>
                <a:cs typeface="DINPro Medium" charset="0"/>
              </a:rPr>
              <a:t>Do not weaken fire protection.</a:t>
            </a:r>
          </a:p>
          <a:p>
            <a:pPr marL="457200" indent="-457200" algn="l">
              <a:spcAft>
                <a:spcPts val="1200"/>
              </a:spcAft>
              <a:buFont typeface="Wingdings" pitchFamily="2" charset="2"/>
              <a:buChar char="§"/>
            </a:pPr>
            <a:r>
              <a:rPr lang="en-US" sz="2800">
                <a:latin typeface="+mn-lt"/>
                <a:ea typeface="DINPro Medium" charset="0"/>
                <a:cs typeface="DINPro Medium" charset="0"/>
              </a:rPr>
              <a:t>Contain mineral wool (never, cardboard or foam).</a:t>
            </a:r>
          </a:p>
          <a:p>
            <a:pPr marL="457200" indent="-457200" algn="l">
              <a:spcAft>
                <a:spcPts val="1200"/>
              </a:spcAft>
              <a:buFont typeface="Wingdings" pitchFamily="2" charset="2"/>
              <a:buChar char="§"/>
            </a:pPr>
            <a:r>
              <a:rPr lang="en-US" sz="2800">
                <a:latin typeface="+mn-lt"/>
                <a:ea typeface="DINPro Medium" charset="0"/>
                <a:cs typeface="DINPro Medium" charset="0"/>
              </a:rPr>
              <a:t>Tested to fail if the non-fire side of the door reaches 180°C.</a:t>
            </a:r>
          </a:p>
          <a:p>
            <a:pPr marL="457200" indent="-457200" algn="l">
              <a:spcAft>
                <a:spcPts val="1200"/>
              </a:spcAft>
              <a:buFont typeface="Wingdings" pitchFamily="2" charset="2"/>
              <a:buChar char="§"/>
            </a:pPr>
            <a:r>
              <a:rPr lang="en-US" sz="2800">
                <a:latin typeface="+mn-lt"/>
                <a:ea typeface="DINPro Medium" charset="0"/>
                <a:cs typeface="DINPro Medium" charset="0"/>
              </a:rPr>
              <a:t>Safe with a closer fitted to the non-fire side</a:t>
            </a:r>
            <a:endParaRPr lang="en-US" sz="2000">
              <a:latin typeface="+mn-lt"/>
              <a:ea typeface="DINPro Medium" charset="0"/>
              <a:cs typeface="DINPro Medium" charset="0"/>
            </a:endParaRPr>
          </a:p>
        </p:txBody>
      </p:sp>
    </p:spTree>
    <p:extLst>
      <p:ext uri="{BB962C8B-B14F-4D97-AF65-F5344CB8AC3E}">
        <p14:creationId xmlns:p14="http://schemas.microsoft.com/office/powerpoint/2010/main" val="324431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089073" y="-6514"/>
            <a:ext cx="6102927" cy="6858000"/>
          </a:xfrm>
          <a:prstGeom prst="rect">
            <a:avLst/>
          </a:prstGeom>
          <a:solidFill>
            <a:srgbClr val="AC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3243" y="6338330"/>
            <a:ext cx="1346370" cy="359032"/>
          </a:xfrm>
          <a:prstGeom prst="rect">
            <a:avLst/>
          </a:prstGeom>
        </p:spPr>
      </p:pic>
      <p:sp>
        <p:nvSpPr>
          <p:cNvPr id="18" name="Subtitle 2"/>
          <p:cNvSpPr txBox="1">
            <a:spLocks/>
          </p:cNvSpPr>
          <p:nvPr/>
        </p:nvSpPr>
        <p:spPr>
          <a:xfrm>
            <a:off x="413656" y="856503"/>
            <a:ext cx="9488880" cy="1138552"/>
          </a:xfrm>
          <a:prstGeom prst="rect">
            <a:avLst/>
          </a:prstGeom>
          <a:solidFill>
            <a:schemeClr val="tx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3600">
                <a:solidFill>
                  <a:schemeClr val="bg1"/>
                </a:solidFill>
                <a:ea typeface="DINPro Medium" charset="0"/>
                <a:cs typeface="DINPro Medium" charset="0"/>
              </a:rPr>
              <a:t>How does a integrity only door compare to an integrity and insulated door during a fire?</a:t>
            </a:r>
          </a:p>
        </p:txBody>
      </p:sp>
      <p:pic>
        <p:nvPicPr>
          <p:cNvPr id="11" name="Picture 10"/>
          <p:cNvPicPr/>
          <p:nvPr/>
        </p:nvPicPr>
        <p:blipFill>
          <a:blip r:embed="rId4">
            <a:extLst>
              <a:ext uri="{28A0092B-C50C-407E-A947-70E740481C1C}">
                <a14:useLocalDpi xmlns:a14="http://schemas.microsoft.com/office/drawing/2010/main"/>
              </a:ext>
            </a:extLst>
          </a:blip>
          <a:srcRect/>
          <a:stretch>
            <a:fillRect/>
          </a:stretch>
        </p:blipFill>
        <p:spPr bwMode="auto">
          <a:xfrm>
            <a:off x="3950773" y="2798590"/>
            <a:ext cx="1766655" cy="2361281"/>
          </a:xfrm>
          <a:prstGeom prst="rect">
            <a:avLst/>
          </a:prstGeom>
          <a:noFill/>
          <a:ln>
            <a:noFill/>
          </a:ln>
        </p:spPr>
      </p:pic>
      <p:pic>
        <p:nvPicPr>
          <p:cNvPr id="13" name="Picture 12"/>
          <p:cNvPicPr/>
          <p:nvPr/>
        </p:nvPicPr>
        <p:blipFill>
          <a:blip r:embed="rId5">
            <a:extLst>
              <a:ext uri="{28A0092B-C50C-407E-A947-70E740481C1C}">
                <a14:useLocalDpi xmlns:a14="http://schemas.microsoft.com/office/drawing/2010/main"/>
              </a:ext>
            </a:extLst>
          </a:blip>
          <a:stretch>
            <a:fillRect/>
          </a:stretch>
        </p:blipFill>
        <p:spPr bwMode="auto">
          <a:xfrm>
            <a:off x="6617903" y="2747077"/>
            <a:ext cx="1776733" cy="2464304"/>
          </a:xfrm>
          <a:prstGeom prst="rect">
            <a:avLst/>
          </a:prstGeom>
          <a:noFill/>
          <a:ln>
            <a:noFill/>
          </a:ln>
        </p:spPr>
      </p:pic>
      <p:pic>
        <p:nvPicPr>
          <p:cNvPr id="14" name="Picture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13280" y="5124049"/>
            <a:ext cx="694104" cy="694104"/>
          </a:xfrm>
          <a:prstGeom prst="rect">
            <a:avLst/>
          </a:prstGeom>
          <a:effectLst>
            <a:outerShdw blurRad="50800" dist="38100" dir="5400000" algn="t" rotWithShape="0">
              <a:prstClr val="black">
                <a:alpha val="40000"/>
              </a:prstClr>
            </a:outerShdw>
          </a:effectLst>
        </p:spPr>
      </p:pic>
      <p:pic>
        <p:nvPicPr>
          <p:cNvPr id="15" name="Picture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81730" y="5124049"/>
            <a:ext cx="694104" cy="694104"/>
          </a:xfrm>
          <a:prstGeom prst="rect">
            <a:avLst/>
          </a:prstGeom>
          <a:effectLst>
            <a:outerShdw blurRad="50800" dist="38100" dir="5400000" algn="t" rotWithShape="0">
              <a:prstClr val="black">
                <a:alpha val="40000"/>
              </a:prstClr>
            </a:outerShdw>
          </a:effectLst>
        </p:spPr>
      </p:pic>
      <p:sp>
        <p:nvSpPr>
          <p:cNvPr id="20" name="TextBox 19"/>
          <p:cNvSpPr txBox="1"/>
          <p:nvPr/>
        </p:nvSpPr>
        <p:spPr>
          <a:xfrm>
            <a:off x="4860474" y="5173280"/>
            <a:ext cx="754690" cy="584775"/>
          </a:xfrm>
          <a:prstGeom prst="rect">
            <a:avLst/>
          </a:prstGeom>
          <a:noFill/>
        </p:spPr>
        <p:txBody>
          <a:bodyPr wrap="square" rtlCol="0">
            <a:spAutoFit/>
          </a:bodyPr>
          <a:lstStyle/>
          <a:p>
            <a:r>
              <a:rPr lang="en-GB" sz="3200" b="1">
                <a:latin typeface="Arial" charset="0"/>
                <a:ea typeface="Arial" charset="0"/>
                <a:cs typeface="Arial" charset="0"/>
              </a:rPr>
              <a:t>E</a:t>
            </a:r>
          </a:p>
        </p:txBody>
      </p:sp>
      <p:sp>
        <p:nvSpPr>
          <p:cNvPr id="22" name="TextBox 21"/>
          <p:cNvSpPr txBox="1"/>
          <p:nvPr/>
        </p:nvSpPr>
        <p:spPr>
          <a:xfrm>
            <a:off x="7128925" y="5173280"/>
            <a:ext cx="754690" cy="584775"/>
          </a:xfrm>
          <a:prstGeom prst="rect">
            <a:avLst/>
          </a:prstGeom>
          <a:noFill/>
        </p:spPr>
        <p:txBody>
          <a:bodyPr wrap="square" rtlCol="0">
            <a:spAutoFit/>
          </a:bodyPr>
          <a:lstStyle/>
          <a:p>
            <a:r>
              <a:rPr lang="en-GB" sz="3200" b="1">
                <a:latin typeface="Arial" charset="0"/>
                <a:ea typeface="Arial" charset="0"/>
                <a:cs typeface="Arial" charset="0"/>
              </a:rPr>
              <a:t>EI</a:t>
            </a:r>
          </a:p>
        </p:txBody>
      </p:sp>
    </p:spTree>
    <p:extLst>
      <p:ext uri="{BB962C8B-B14F-4D97-AF65-F5344CB8AC3E}">
        <p14:creationId xmlns:p14="http://schemas.microsoft.com/office/powerpoint/2010/main" val="11485136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 y="0"/>
            <a:ext cx="12191998" cy="6858000"/>
          </a:xfrm>
          <a:prstGeom prst="rect">
            <a:avLst/>
          </a:prstGeom>
          <a:solidFill>
            <a:srgbClr val="AC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3243" y="6338330"/>
            <a:ext cx="1346370" cy="359032"/>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310" y="6517846"/>
            <a:ext cx="2039112" cy="131064"/>
          </a:xfrm>
          <a:prstGeom prst="rect">
            <a:avLst/>
          </a:prstGeom>
        </p:spPr>
      </p:pic>
      <p:pic>
        <p:nvPicPr>
          <p:cNvPr id="16" name="Picture 15" descr="Teckentrup CPD Graph V.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3342" y="1363256"/>
            <a:ext cx="8707814" cy="4492909"/>
          </a:xfrm>
          <a:prstGeom prst="rect">
            <a:avLst/>
          </a:prstGeom>
        </p:spPr>
      </p:pic>
      <p:graphicFrame>
        <p:nvGraphicFramePr>
          <p:cNvPr id="17" name="Table 16"/>
          <p:cNvGraphicFramePr>
            <a:graphicFrameLocks noGrp="1"/>
          </p:cNvGraphicFramePr>
          <p:nvPr/>
        </p:nvGraphicFramePr>
        <p:xfrm>
          <a:off x="3855990" y="5932305"/>
          <a:ext cx="5859998" cy="243840"/>
        </p:xfrm>
        <a:graphic>
          <a:graphicData uri="http://schemas.openxmlformats.org/drawingml/2006/table">
            <a:tbl>
              <a:tblPr/>
              <a:tblGrid>
                <a:gridCol w="5859998">
                  <a:extLst>
                    <a:ext uri="{9D8B030D-6E8A-4147-A177-3AD203B41FA5}">
                      <a16:colId xmlns:a16="http://schemas.microsoft.com/office/drawing/2014/main" val="20000"/>
                    </a:ext>
                  </a:extLst>
                </a:gridCol>
              </a:tblGrid>
              <a:tr h="240669">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000" b="1" i="0" u="none" strike="noStrike">
                          <a:solidFill>
                            <a:srgbClr val="CD0E22"/>
                          </a:solidFill>
                          <a:effectLst/>
                          <a:latin typeface="Arial"/>
                          <a:cs typeface="Arial"/>
                        </a:rPr>
                        <a:t>Thermal Radiation Effects:</a:t>
                      </a:r>
                      <a:r>
                        <a:rPr lang="en-US" sz="1000" b="1" i="0" u="none" strike="noStrike">
                          <a:solidFill>
                            <a:srgbClr val="000000"/>
                          </a:solidFill>
                          <a:effectLst/>
                          <a:latin typeface="Arial"/>
                          <a:cs typeface="Arial"/>
                        </a:rPr>
                        <a:t> OGP Risk Assessment Data Directory – Vulnerability of Humans</a:t>
                      </a:r>
                    </a:p>
                  </a:txBody>
                  <a:tcPr anchor="ctr">
                    <a:lnL>
                      <a:noFill/>
                    </a:lnL>
                    <a:lnR>
                      <a:noFill/>
                    </a:lnR>
                    <a:lnT>
                      <a:noFill/>
                    </a:lnT>
                    <a:lnB>
                      <a:noFill/>
                    </a:lnB>
                    <a:solidFill>
                      <a:srgbClr val="FFC5C0"/>
                    </a:solidFill>
                  </a:tcPr>
                </a:tc>
                <a:extLst>
                  <a:ext uri="{0D108BD9-81ED-4DB2-BD59-A6C34878D82A}">
                    <a16:rowId xmlns:a16="http://schemas.microsoft.com/office/drawing/2014/main" val="10000"/>
                  </a:ext>
                </a:extLst>
              </a:tr>
            </a:tbl>
          </a:graphicData>
        </a:graphic>
      </p:graphicFrame>
      <p:sp>
        <p:nvSpPr>
          <p:cNvPr id="18" name="Round Same Side Corner Rectangle 17"/>
          <p:cNvSpPr/>
          <p:nvPr/>
        </p:nvSpPr>
        <p:spPr>
          <a:xfrm>
            <a:off x="3309866" y="4222454"/>
            <a:ext cx="504239" cy="917575"/>
          </a:xfrm>
          <a:prstGeom prst="round2SameRect">
            <a:avLst/>
          </a:prstGeom>
          <a:gradFill>
            <a:gsLst>
              <a:gs pos="0">
                <a:schemeClr val="accent2">
                  <a:lumMod val="40000"/>
                  <a:lumOff val="60000"/>
                </a:schemeClr>
              </a:gs>
              <a:gs pos="100000">
                <a:srgbClr val="CD0E22"/>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a:off x="2805627" y="5103834"/>
            <a:ext cx="504239" cy="36000"/>
          </a:xfrm>
          <a:prstGeom prst="round2SameRect">
            <a:avLst/>
          </a:prstGeom>
          <a:gradFill>
            <a:gsLst>
              <a:gs pos="0">
                <a:schemeClr val="tx2">
                  <a:lumMod val="40000"/>
                  <a:lumOff val="60000"/>
                </a:schemeClr>
              </a:gs>
              <a:gs pos="100000">
                <a:srgbClr val="366FAA"/>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 Same Side Corner Rectangle 19"/>
          <p:cNvSpPr/>
          <p:nvPr/>
        </p:nvSpPr>
        <p:spPr>
          <a:xfrm>
            <a:off x="4757666" y="3580871"/>
            <a:ext cx="504239" cy="1559158"/>
          </a:xfrm>
          <a:prstGeom prst="round2SameRect">
            <a:avLst/>
          </a:prstGeom>
          <a:gradFill>
            <a:gsLst>
              <a:gs pos="0">
                <a:schemeClr val="accent2">
                  <a:lumMod val="40000"/>
                  <a:lumOff val="60000"/>
                </a:schemeClr>
              </a:gs>
              <a:gs pos="100000">
                <a:srgbClr val="CD0E22"/>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 Same Side Corner Rectangle 20"/>
          <p:cNvSpPr/>
          <p:nvPr/>
        </p:nvSpPr>
        <p:spPr>
          <a:xfrm>
            <a:off x="4253427" y="5076529"/>
            <a:ext cx="504239" cy="63305"/>
          </a:xfrm>
          <a:prstGeom prst="round2SameRect">
            <a:avLst/>
          </a:prstGeom>
          <a:gradFill>
            <a:gsLst>
              <a:gs pos="0">
                <a:schemeClr val="tx2">
                  <a:lumMod val="40000"/>
                  <a:lumOff val="60000"/>
                </a:schemeClr>
              </a:gs>
              <a:gs pos="100000">
                <a:srgbClr val="366FAA"/>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 Same Side Corner Rectangle 21"/>
          <p:cNvSpPr/>
          <p:nvPr/>
        </p:nvSpPr>
        <p:spPr>
          <a:xfrm>
            <a:off x="6205466" y="3250904"/>
            <a:ext cx="504239" cy="1889125"/>
          </a:xfrm>
          <a:prstGeom prst="round2SameRect">
            <a:avLst/>
          </a:prstGeom>
          <a:gradFill>
            <a:gsLst>
              <a:gs pos="0">
                <a:schemeClr val="accent2">
                  <a:lumMod val="40000"/>
                  <a:lumOff val="60000"/>
                </a:schemeClr>
              </a:gs>
              <a:gs pos="100000">
                <a:srgbClr val="CD0E22"/>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 Same Side Corner Rectangle 23"/>
          <p:cNvSpPr/>
          <p:nvPr/>
        </p:nvSpPr>
        <p:spPr>
          <a:xfrm>
            <a:off x="5701227" y="5035254"/>
            <a:ext cx="504239" cy="104580"/>
          </a:xfrm>
          <a:prstGeom prst="round2SameRect">
            <a:avLst/>
          </a:prstGeom>
          <a:gradFill>
            <a:gsLst>
              <a:gs pos="0">
                <a:schemeClr val="tx2">
                  <a:lumMod val="40000"/>
                  <a:lumOff val="60000"/>
                </a:schemeClr>
              </a:gs>
              <a:gs pos="100000">
                <a:srgbClr val="366FAA"/>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 Same Side Corner Rectangle 24"/>
          <p:cNvSpPr/>
          <p:nvPr/>
        </p:nvSpPr>
        <p:spPr>
          <a:xfrm>
            <a:off x="7653266" y="2867717"/>
            <a:ext cx="504239" cy="2272312"/>
          </a:xfrm>
          <a:prstGeom prst="round2SameRect">
            <a:avLst/>
          </a:prstGeom>
          <a:gradFill>
            <a:gsLst>
              <a:gs pos="0">
                <a:schemeClr val="accent2">
                  <a:lumMod val="40000"/>
                  <a:lumOff val="60000"/>
                </a:schemeClr>
              </a:gs>
              <a:gs pos="100000">
                <a:srgbClr val="CD0E22"/>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 Same Side Corner Rectangle 25"/>
          <p:cNvSpPr/>
          <p:nvPr/>
        </p:nvSpPr>
        <p:spPr>
          <a:xfrm>
            <a:off x="7149027" y="4930479"/>
            <a:ext cx="504239" cy="209355"/>
          </a:xfrm>
          <a:prstGeom prst="round2SameRect">
            <a:avLst/>
          </a:prstGeom>
          <a:gradFill>
            <a:gsLst>
              <a:gs pos="0">
                <a:schemeClr val="tx2">
                  <a:lumMod val="40000"/>
                  <a:lumOff val="60000"/>
                </a:schemeClr>
              </a:gs>
              <a:gs pos="100000">
                <a:srgbClr val="366FAA"/>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 Same Side Corner Rectangle 27"/>
          <p:cNvSpPr/>
          <p:nvPr/>
        </p:nvSpPr>
        <p:spPr>
          <a:xfrm>
            <a:off x="9101066" y="2187279"/>
            <a:ext cx="504239" cy="2952750"/>
          </a:xfrm>
          <a:prstGeom prst="round2SameRect">
            <a:avLst/>
          </a:prstGeom>
          <a:gradFill>
            <a:gsLst>
              <a:gs pos="0">
                <a:schemeClr val="accent2">
                  <a:lumMod val="40000"/>
                  <a:lumOff val="60000"/>
                </a:schemeClr>
              </a:gs>
              <a:gs pos="100000">
                <a:srgbClr val="CD0E22"/>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 Same Side Corner Rectangle 28"/>
          <p:cNvSpPr/>
          <p:nvPr/>
        </p:nvSpPr>
        <p:spPr>
          <a:xfrm>
            <a:off x="8596827" y="4654254"/>
            <a:ext cx="504239" cy="485580"/>
          </a:xfrm>
          <a:prstGeom prst="round2SameRect">
            <a:avLst/>
          </a:prstGeom>
          <a:gradFill>
            <a:gsLst>
              <a:gs pos="0">
                <a:schemeClr val="tx2">
                  <a:lumMod val="40000"/>
                  <a:lumOff val="60000"/>
                </a:schemeClr>
              </a:gs>
              <a:gs pos="100000">
                <a:srgbClr val="366FAA"/>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2897066" y="5438479"/>
            <a:ext cx="801077" cy="246221"/>
          </a:xfrm>
          <a:prstGeom prst="rect">
            <a:avLst/>
          </a:prstGeom>
          <a:noFill/>
        </p:spPr>
        <p:txBody>
          <a:bodyPr wrap="square" rtlCol="0">
            <a:spAutoFit/>
          </a:bodyPr>
          <a:lstStyle/>
          <a:p>
            <a:pPr algn="ctr"/>
            <a:r>
              <a:rPr lang="en-US" sz="1000">
                <a:solidFill>
                  <a:srgbClr val="FFFFFF"/>
                </a:solidFill>
                <a:latin typeface="Arial"/>
                <a:cs typeface="Arial"/>
              </a:rPr>
              <a:t>0.35</a:t>
            </a:r>
          </a:p>
        </p:txBody>
      </p:sp>
      <p:sp>
        <p:nvSpPr>
          <p:cNvPr id="31" name="TextBox 30"/>
          <p:cNvSpPr txBox="1"/>
          <p:nvPr/>
        </p:nvSpPr>
        <p:spPr>
          <a:xfrm>
            <a:off x="2897066" y="5628979"/>
            <a:ext cx="801077" cy="246221"/>
          </a:xfrm>
          <a:prstGeom prst="rect">
            <a:avLst/>
          </a:prstGeom>
          <a:noFill/>
        </p:spPr>
        <p:txBody>
          <a:bodyPr wrap="square" rtlCol="0">
            <a:spAutoFit/>
          </a:bodyPr>
          <a:lstStyle/>
          <a:p>
            <a:pPr algn="ctr"/>
            <a:r>
              <a:rPr lang="en-US" sz="1000">
                <a:solidFill>
                  <a:srgbClr val="FFFFFF"/>
                </a:solidFill>
                <a:latin typeface="Arial"/>
                <a:cs typeface="Arial"/>
              </a:rPr>
              <a:t>8.4</a:t>
            </a:r>
          </a:p>
        </p:txBody>
      </p:sp>
      <p:sp>
        <p:nvSpPr>
          <p:cNvPr id="32" name="TextBox 31"/>
          <p:cNvSpPr txBox="1"/>
          <p:nvPr/>
        </p:nvSpPr>
        <p:spPr>
          <a:xfrm>
            <a:off x="4357566" y="5438479"/>
            <a:ext cx="801077" cy="246221"/>
          </a:xfrm>
          <a:prstGeom prst="rect">
            <a:avLst/>
          </a:prstGeom>
          <a:noFill/>
        </p:spPr>
        <p:txBody>
          <a:bodyPr wrap="square" rtlCol="0">
            <a:spAutoFit/>
          </a:bodyPr>
          <a:lstStyle/>
          <a:p>
            <a:pPr algn="ctr"/>
            <a:r>
              <a:rPr lang="en-US" sz="1000">
                <a:solidFill>
                  <a:srgbClr val="FFFFFF"/>
                </a:solidFill>
                <a:latin typeface="Arial"/>
                <a:cs typeface="Arial"/>
              </a:rPr>
              <a:t>0.57</a:t>
            </a:r>
          </a:p>
        </p:txBody>
      </p:sp>
      <p:sp>
        <p:nvSpPr>
          <p:cNvPr id="33" name="TextBox 32"/>
          <p:cNvSpPr txBox="1"/>
          <p:nvPr/>
        </p:nvSpPr>
        <p:spPr>
          <a:xfrm>
            <a:off x="4357566" y="5628979"/>
            <a:ext cx="801077" cy="246221"/>
          </a:xfrm>
          <a:prstGeom prst="rect">
            <a:avLst/>
          </a:prstGeom>
          <a:noFill/>
        </p:spPr>
        <p:txBody>
          <a:bodyPr wrap="square" rtlCol="0">
            <a:spAutoFit/>
          </a:bodyPr>
          <a:lstStyle/>
          <a:p>
            <a:pPr algn="ctr"/>
            <a:r>
              <a:rPr lang="en-US" sz="1000">
                <a:solidFill>
                  <a:srgbClr val="FFFFFF"/>
                </a:solidFill>
                <a:latin typeface="Arial"/>
                <a:cs typeface="Arial"/>
              </a:rPr>
              <a:t>14.8</a:t>
            </a:r>
          </a:p>
        </p:txBody>
      </p:sp>
      <p:sp>
        <p:nvSpPr>
          <p:cNvPr id="34" name="TextBox 33"/>
          <p:cNvSpPr txBox="1"/>
          <p:nvPr/>
        </p:nvSpPr>
        <p:spPr>
          <a:xfrm>
            <a:off x="5792666" y="5438479"/>
            <a:ext cx="801077" cy="246221"/>
          </a:xfrm>
          <a:prstGeom prst="rect">
            <a:avLst/>
          </a:prstGeom>
          <a:noFill/>
        </p:spPr>
        <p:txBody>
          <a:bodyPr wrap="square" rtlCol="0">
            <a:spAutoFit/>
          </a:bodyPr>
          <a:lstStyle/>
          <a:p>
            <a:pPr algn="ctr"/>
            <a:r>
              <a:rPr lang="en-US" sz="1000">
                <a:solidFill>
                  <a:srgbClr val="FFFFFF"/>
                </a:solidFill>
                <a:latin typeface="Arial"/>
                <a:cs typeface="Arial"/>
              </a:rPr>
              <a:t>0.94</a:t>
            </a:r>
          </a:p>
        </p:txBody>
      </p:sp>
      <p:sp>
        <p:nvSpPr>
          <p:cNvPr id="35" name="TextBox 34"/>
          <p:cNvSpPr txBox="1"/>
          <p:nvPr/>
        </p:nvSpPr>
        <p:spPr>
          <a:xfrm>
            <a:off x="5792666" y="5628979"/>
            <a:ext cx="801077" cy="246221"/>
          </a:xfrm>
          <a:prstGeom prst="rect">
            <a:avLst/>
          </a:prstGeom>
          <a:noFill/>
        </p:spPr>
        <p:txBody>
          <a:bodyPr wrap="square" rtlCol="0">
            <a:spAutoFit/>
          </a:bodyPr>
          <a:lstStyle/>
          <a:p>
            <a:pPr algn="ctr"/>
            <a:r>
              <a:rPr lang="en-US" sz="1000">
                <a:solidFill>
                  <a:srgbClr val="FFFFFF"/>
                </a:solidFill>
                <a:latin typeface="Arial"/>
                <a:cs typeface="Arial"/>
              </a:rPr>
              <a:t>17.3</a:t>
            </a:r>
          </a:p>
        </p:txBody>
      </p:sp>
      <p:sp>
        <p:nvSpPr>
          <p:cNvPr id="36" name="TextBox 35"/>
          <p:cNvSpPr txBox="1"/>
          <p:nvPr/>
        </p:nvSpPr>
        <p:spPr>
          <a:xfrm>
            <a:off x="7240466" y="5438479"/>
            <a:ext cx="801077" cy="246221"/>
          </a:xfrm>
          <a:prstGeom prst="rect">
            <a:avLst/>
          </a:prstGeom>
          <a:noFill/>
        </p:spPr>
        <p:txBody>
          <a:bodyPr wrap="square" rtlCol="0">
            <a:spAutoFit/>
          </a:bodyPr>
          <a:lstStyle/>
          <a:p>
            <a:pPr algn="ctr"/>
            <a:r>
              <a:rPr lang="en-US" sz="1000">
                <a:solidFill>
                  <a:srgbClr val="FFFFFF"/>
                </a:solidFill>
                <a:latin typeface="Arial"/>
                <a:cs typeface="Arial"/>
              </a:rPr>
              <a:t>1.94</a:t>
            </a:r>
          </a:p>
        </p:txBody>
      </p:sp>
      <p:sp>
        <p:nvSpPr>
          <p:cNvPr id="37" name="TextBox 36"/>
          <p:cNvSpPr txBox="1"/>
          <p:nvPr/>
        </p:nvSpPr>
        <p:spPr>
          <a:xfrm>
            <a:off x="7240466" y="5628979"/>
            <a:ext cx="801077" cy="246221"/>
          </a:xfrm>
          <a:prstGeom prst="rect">
            <a:avLst/>
          </a:prstGeom>
          <a:noFill/>
        </p:spPr>
        <p:txBody>
          <a:bodyPr wrap="square" rtlCol="0">
            <a:spAutoFit/>
          </a:bodyPr>
          <a:lstStyle/>
          <a:p>
            <a:pPr algn="ctr"/>
            <a:r>
              <a:rPr lang="en-US" sz="1000">
                <a:solidFill>
                  <a:srgbClr val="FFFFFF"/>
                </a:solidFill>
                <a:latin typeface="Arial"/>
                <a:cs typeface="Arial"/>
              </a:rPr>
              <a:t>21.1</a:t>
            </a:r>
          </a:p>
        </p:txBody>
      </p:sp>
      <p:sp>
        <p:nvSpPr>
          <p:cNvPr id="38" name="TextBox 37"/>
          <p:cNvSpPr txBox="1"/>
          <p:nvPr/>
        </p:nvSpPr>
        <p:spPr>
          <a:xfrm>
            <a:off x="8688266" y="5438479"/>
            <a:ext cx="801077" cy="246221"/>
          </a:xfrm>
          <a:prstGeom prst="rect">
            <a:avLst/>
          </a:prstGeom>
          <a:noFill/>
        </p:spPr>
        <p:txBody>
          <a:bodyPr wrap="square" rtlCol="0">
            <a:spAutoFit/>
          </a:bodyPr>
          <a:lstStyle/>
          <a:p>
            <a:pPr algn="ctr"/>
            <a:r>
              <a:rPr lang="en-US" sz="1000">
                <a:solidFill>
                  <a:srgbClr val="FFFFFF"/>
                </a:solidFill>
                <a:latin typeface="Arial"/>
                <a:cs typeface="Arial"/>
              </a:rPr>
              <a:t>4.46</a:t>
            </a:r>
          </a:p>
        </p:txBody>
      </p:sp>
      <p:sp>
        <p:nvSpPr>
          <p:cNvPr id="39" name="TextBox 38"/>
          <p:cNvSpPr txBox="1"/>
          <p:nvPr/>
        </p:nvSpPr>
        <p:spPr>
          <a:xfrm>
            <a:off x="8688266" y="5628979"/>
            <a:ext cx="801077" cy="246221"/>
          </a:xfrm>
          <a:prstGeom prst="rect">
            <a:avLst/>
          </a:prstGeom>
          <a:noFill/>
        </p:spPr>
        <p:txBody>
          <a:bodyPr wrap="square" rtlCol="0">
            <a:spAutoFit/>
          </a:bodyPr>
          <a:lstStyle/>
          <a:p>
            <a:pPr algn="ctr"/>
            <a:r>
              <a:rPr lang="en-US" sz="1000">
                <a:solidFill>
                  <a:srgbClr val="FFFFFF"/>
                </a:solidFill>
                <a:latin typeface="Arial"/>
                <a:cs typeface="Arial"/>
              </a:rPr>
              <a:t>27.1</a:t>
            </a:r>
          </a:p>
        </p:txBody>
      </p:sp>
      <p:sp>
        <p:nvSpPr>
          <p:cNvPr id="40" name="Round Same Side Corner Rectangle 39"/>
          <p:cNvSpPr/>
          <p:nvPr/>
        </p:nvSpPr>
        <p:spPr>
          <a:xfrm>
            <a:off x="1026308" y="5684664"/>
            <a:ext cx="144000" cy="144000"/>
          </a:xfrm>
          <a:prstGeom prst="round2SameRect">
            <a:avLst/>
          </a:prstGeom>
          <a:gradFill>
            <a:gsLst>
              <a:gs pos="100000">
                <a:srgbClr val="CD0E22"/>
              </a:gs>
              <a:gs pos="0">
                <a:schemeClr val="accent2">
                  <a:lumMod val="40000"/>
                  <a:lumOff val="6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2774194" y="4253291"/>
            <a:ext cx="4248964" cy="226591"/>
          </a:xfrm>
          <a:prstGeom prst="rect">
            <a:avLst/>
          </a:prstGeom>
          <a:solidFill>
            <a:schemeClr val="bg1">
              <a:alpha val="75000"/>
            </a:schemeClr>
          </a:solidFill>
        </p:spPr>
        <p:txBody>
          <a:bodyPr wrap="none" lIns="36000" tIns="36000" rIns="36000" bIns="36000">
            <a:spAutoFit/>
          </a:bodyPr>
          <a:lstStyle/>
          <a:p>
            <a:pPr>
              <a:defRPr sz="1800" b="1" i="0" u="none" strike="noStrike" kern="1200" baseline="0">
                <a:solidFill>
                  <a:sysClr val="windowText" lastClr="000000"/>
                </a:solidFill>
                <a:latin typeface="+mn-lt"/>
                <a:ea typeface="+mn-ea"/>
                <a:cs typeface="+mn-cs"/>
              </a:defRPr>
            </a:pPr>
            <a:r>
              <a:rPr lang="en-US" sz="1000">
                <a:latin typeface="Arial"/>
                <a:cs typeface="Arial"/>
              </a:rPr>
              <a:t>Pain within approximately 10 seconds; rapid escape is only possible</a:t>
            </a:r>
          </a:p>
        </p:txBody>
      </p:sp>
      <p:sp>
        <p:nvSpPr>
          <p:cNvPr id="42" name="Rectangle 41"/>
          <p:cNvSpPr/>
          <p:nvPr/>
        </p:nvSpPr>
        <p:spPr>
          <a:xfrm>
            <a:off x="1074359" y="4360752"/>
            <a:ext cx="1158408" cy="261610"/>
          </a:xfrm>
          <a:prstGeom prst="rect">
            <a:avLst/>
          </a:prstGeom>
        </p:spPr>
        <p:txBody>
          <a:bodyPr wrap="square">
            <a:spAutoFit/>
          </a:bodyPr>
          <a:lstStyle/>
          <a:p>
            <a:pPr algn="r">
              <a:defRPr sz="1800" b="1" i="0" u="none" strike="noStrike" kern="1200" baseline="0">
                <a:solidFill>
                  <a:sysClr val="windowText" lastClr="000000"/>
                </a:solidFill>
                <a:latin typeface="+mn-lt"/>
                <a:ea typeface="+mn-ea"/>
                <a:cs typeface="+mn-cs"/>
              </a:defRPr>
            </a:pPr>
            <a:r>
              <a:rPr lang="en-US" sz="1100">
                <a:solidFill>
                  <a:srgbClr val="CD0E22"/>
                </a:solidFill>
                <a:latin typeface="Arial"/>
                <a:cs typeface="Arial"/>
              </a:rPr>
              <a:t>&gt;6 kW/m2</a:t>
            </a:r>
          </a:p>
        </p:txBody>
      </p:sp>
      <p:sp>
        <p:nvSpPr>
          <p:cNvPr id="43" name="Rectangle 42"/>
          <p:cNvSpPr/>
          <p:nvPr/>
        </p:nvSpPr>
        <p:spPr>
          <a:xfrm>
            <a:off x="2813271" y="3569445"/>
            <a:ext cx="3770943" cy="226591"/>
          </a:xfrm>
          <a:prstGeom prst="rect">
            <a:avLst/>
          </a:prstGeom>
          <a:solidFill>
            <a:schemeClr val="bg1">
              <a:alpha val="75000"/>
            </a:schemeClr>
          </a:solidFill>
        </p:spPr>
        <p:txBody>
          <a:bodyPr wrap="none" lIns="36000" tIns="36000" rIns="36000" bIns="36000">
            <a:spAutoFit/>
          </a:bodyPr>
          <a:lstStyle/>
          <a:p>
            <a:pPr>
              <a:defRPr sz="1800" b="1" i="0" u="none" strike="noStrike" kern="1200" baseline="0">
                <a:solidFill>
                  <a:sysClr val="windowText" lastClr="000000"/>
                </a:solidFill>
                <a:latin typeface="+mn-lt"/>
                <a:ea typeface="+mn-ea"/>
                <a:cs typeface="+mn-cs"/>
              </a:defRPr>
            </a:pPr>
            <a:r>
              <a:rPr lang="en-US" sz="1000">
                <a:latin typeface="Arial"/>
                <a:cs typeface="Arial"/>
              </a:rPr>
              <a:t>Significant chance of fatality for medium duration exposure</a:t>
            </a:r>
          </a:p>
        </p:txBody>
      </p:sp>
      <p:sp>
        <p:nvSpPr>
          <p:cNvPr id="44" name="Rectangle 43"/>
          <p:cNvSpPr/>
          <p:nvPr/>
        </p:nvSpPr>
        <p:spPr>
          <a:xfrm>
            <a:off x="1074359" y="3676906"/>
            <a:ext cx="1158408" cy="261610"/>
          </a:xfrm>
          <a:prstGeom prst="rect">
            <a:avLst/>
          </a:prstGeom>
        </p:spPr>
        <p:txBody>
          <a:bodyPr wrap="square">
            <a:spAutoFit/>
          </a:bodyPr>
          <a:lstStyle/>
          <a:p>
            <a:pPr algn="r">
              <a:defRPr sz="1800" b="1" i="0" u="none" strike="noStrike" kern="1200" baseline="0">
                <a:solidFill>
                  <a:sysClr val="windowText" lastClr="000000"/>
                </a:solidFill>
                <a:latin typeface="+mn-lt"/>
                <a:ea typeface="+mn-ea"/>
                <a:cs typeface="+mn-cs"/>
              </a:defRPr>
            </a:pPr>
            <a:r>
              <a:rPr lang="en-US" sz="1100">
                <a:solidFill>
                  <a:srgbClr val="CD0E22"/>
                </a:solidFill>
                <a:latin typeface="Arial"/>
                <a:cs typeface="Arial"/>
              </a:rPr>
              <a:t>12.5 kW/m2</a:t>
            </a:r>
          </a:p>
        </p:txBody>
      </p:sp>
      <p:cxnSp>
        <p:nvCxnSpPr>
          <p:cNvPr id="45" name="Straight Connector 44"/>
          <p:cNvCxnSpPr/>
          <p:nvPr/>
        </p:nvCxnSpPr>
        <p:spPr>
          <a:xfrm>
            <a:off x="2203450" y="3815338"/>
            <a:ext cx="7620000" cy="1588"/>
          </a:xfrm>
          <a:prstGeom prst="line">
            <a:avLst/>
          </a:prstGeom>
          <a:ln>
            <a:solidFill>
              <a:srgbClr val="CD0E22"/>
            </a:solidFill>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2813271" y="2231056"/>
            <a:ext cx="5817027" cy="226591"/>
          </a:xfrm>
          <a:prstGeom prst="rect">
            <a:avLst/>
          </a:prstGeom>
          <a:solidFill>
            <a:schemeClr val="bg1">
              <a:alpha val="75000"/>
            </a:schemeClr>
          </a:solidFill>
        </p:spPr>
        <p:txBody>
          <a:bodyPr wrap="none" lIns="36000" tIns="36000" rIns="36000" bIns="36000">
            <a:spAutoFit/>
          </a:bodyPr>
          <a:lstStyle/>
          <a:p>
            <a:pPr>
              <a:defRPr sz="1800" b="1" i="0" u="none" strike="noStrike" kern="1200" baseline="0">
                <a:solidFill>
                  <a:sysClr val="windowText" lastClr="000000"/>
                </a:solidFill>
                <a:latin typeface="+mn-lt"/>
                <a:ea typeface="+mn-ea"/>
                <a:cs typeface="+mn-cs"/>
              </a:defRPr>
            </a:pPr>
            <a:r>
              <a:rPr lang="en-US" sz="1000">
                <a:latin typeface="Arial"/>
                <a:cs typeface="Arial"/>
              </a:rPr>
              <a:t>Likely fatality for extended exposure, unprotected steel will reach thermal stress temperatures</a:t>
            </a:r>
          </a:p>
        </p:txBody>
      </p:sp>
      <p:sp>
        <p:nvSpPr>
          <p:cNvPr id="47" name="Rectangle 46"/>
          <p:cNvSpPr/>
          <p:nvPr/>
        </p:nvSpPr>
        <p:spPr>
          <a:xfrm>
            <a:off x="1074359" y="2338517"/>
            <a:ext cx="1158408" cy="261610"/>
          </a:xfrm>
          <a:prstGeom prst="rect">
            <a:avLst/>
          </a:prstGeom>
        </p:spPr>
        <p:txBody>
          <a:bodyPr wrap="square">
            <a:spAutoFit/>
          </a:bodyPr>
          <a:lstStyle/>
          <a:p>
            <a:pPr algn="r">
              <a:defRPr sz="1800" b="1" i="0" u="none" strike="noStrike" kern="1200" baseline="0">
                <a:solidFill>
                  <a:sysClr val="windowText" lastClr="000000"/>
                </a:solidFill>
                <a:latin typeface="+mn-lt"/>
                <a:ea typeface="+mn-ea"/>
                <a:cs typeface="+mn-cs"/>
              </a:defRPr>
            </a:pPr>
            <a:r>
              <a:rPr lang="en-US" sz="1100">
                <a:solidFill>
                  <a:srgbClr val="CD0E22"/>
                </a:solidFill>
                <a:latin typeface="Arial"/>
                <a:cs typeface="Arial"/>
              </a:rPr>
              <a:t>25 kW/m2</a:t>
            </a:r>
          </a:p>
        </p:txBody>
      </p:sp>
      <p:cxnSp>
        <p:nvCxnSpPr>
          <p:cNvPr id="48" name="Straight Connector 47"/>
          <p:cNvCxnSpPr/>
          <p:nvPr/>
        </p:nvCxnSpPr>
        <p:spPr>
          <a:xfrm>
            <a:off x="2203450" y="2476949"/>
            <a:ext cx="7620000" cy="1588"/>
          </a:xfrm>
          <a:prstGeom prst="line">
            <a:avLst/>
          </a:prstGeom>
          <a:ln>
            <a:solidFill>
              <a:srgbClr val="CD0E22"/>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2203450" y="4479645"/>
            <a:ext cx="7620000" cy="1588"/>
          </a:xfrm>
          <a:prstGeom prst="line">
            <a:avLst/>
          </a:prstGeom>
          <a:ln>
            <a:solidFill>
              <a:srgbClr val="CD0E22"/>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909434" y="692720"/>
            <a:ext cx="3343993" cy="369332"/>
          </a:xfrm>
          <a:prstGeom prst="rect">
            <a:avLst/>
          </a:prstGeom>
          <a:noFill/>
        </p:spPr>
        <p:txBody>
          <a:bodyPr wrap="square" rtlCol="0">
            <a:spAutoFit/>
          </a:bodyPr>
          <a:lstStyle/>
          <a:p>
            <a:pPr>
              <a:spcAft>
                <a:spcPts val="600"/>
              </a:spcAft>
            </a:pPr>
            <a:r>
              <a:rPr lang="en-US" b="1">
                <a:solidFill>
                  <a:srgbClr val="CD0E22"/>
                </a:solidFill>
                <a:latin typeface="Helvetica Neue"/>
                <a:cs typeface="Helvetica Neue"/>
              </a:rPr>
              <a:t>Radiated Heat:</a:t>
            </a:r>
            <a:r>
              <a:rPr lang="en-US" b="1">
                <a:solidFill>
                  <a:srgbClr val="CD0E22"/>
                </a:solidFill>
                <a:latin typeface="Arial"/>
                <a:cs typeface="Arial"/>
              </a:rPr>
              <a:t> 1.0 m</a:t>
            </a:r>
          </a:p>
        </p:txBody>
      </p:sp>
      <p:sp>
        <p:nvSpPr>
          <p:cNvPr id="51" name="Rectangle 50"/>
          <p:cNvSpPr/>
          <p:nvPr/>
        </p:nvSpPr>
        <p:spPr>
          <a:xfrm>
            <a:off x="3814105" y="584032"/>
            <a:ext cx="7527945" cy="246221"/>
          </a:xfrm>
          <a:prstGeom prst="rect">
            <a:avLst/>
          </a:prstGeom>
        </p:spPr>
        <p:txBody>
          <a:bodyPr wrap="square">
            <a:spAutoFit/>
          </a:bodyPr>
          <a:lstStyle/>
          <a:p>
            <a:pPr>
              <a:defRPr sz="1800" b="1" i="0" u="none" strike="noStrike" kern="1200" baseline="0">
                <a:solidFill>
                  <a:sysClr val="windowText" lastClr="000000"/>
                </a:solidFill>
                <a:latin typeface="+mn-lt"/>
                <a:ea typeface="+mn-ea"/>
                <a:cs typeface="+mn-cs"/>
              </a:defRPr>
            </a:pPr>
            <a:r>
              <a:rPr lang="en-US" sz="1000">
                <a:solidFill>
                  <a:srgbClr val="CD0E22"/>
                </a:solidFill>
              </a:rPr>
              <a:t>Heat radiated at 1.0 </a:t>
            </a:r>
            <a:r>
              <a:rPr lang="en-US" sz="1000" err="1">
                <a:solidFill>
                  <a:srgbClr val="CD0E22"/>
                </a:solidFill>
              </a:rPr>
              <a:t>m</a:t>
            </a:r>
            <a:r>
              <a:rPr lang="en-US" sz="1000">
                <a:solidFill>
                  <a:srgbClr val="CD0E22"/>
                </a:solidFill>
              </a:rPr>
              <a:t> from the unexposed side of a steel door in a BS EN1634-1 fire test over time in minutes</a:t>
            </a:r>
          </a:p>
        </p:txBody>
      </p:sp>
      <p:sp>
        <p:nvSpPr>
          <p:cNvPr id="52" name="Round Same Side Corner Rectangle 51"/>
          <p:cNvSpPr/>
          <p:nvPr/>
        </p:nvSpPr>
        <p:spPr>
          <a:xfrm>
            <a:off x="1026894" y="5492894"/>
            <a:ext cx="144000" cy="144000"/>
          </a:xfrm>
          <a:prstGeom prst="round2SameRect">
            <a:avLst/>
          </a:prstGeom>
          <a:gradFill>
            <a:gsLst>
              <a:gs pos="100000">
                <a:srgbClr val="366FAA"/>
              </a:gs>
              <a:gs pos="0">
                <a:schemeClr val="tx2">
                  <a:lumMod val="40000"/>
                  <a:lumOff val="6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2809363" y="1181865"/>
            <a:ext cx="4034688" cy="226591"/>
          </a:xfrm>
          <a:prstGeom prst="rect">
            <a:avLst/>
          </a:prstGeom>
          <a:solidFill>
            <a:schemeClr val="bg1">
              <a:alpha val="75000"/>
            </a:schemeClr>
          </a:solidFill>
        </p:spPr>
        <p:txBody>
          <a:bodyPr wrap="none" lIns="36000" tIns="36000" rIns="36000" bIns="36000">
            <a:spAutoFit/>
          </a:bodyPr>
          <a:lstStyle/>
          <a:p>
            <a:pPr>
              <a:defRPr sz="1800" b="1" i="0" u="none" strike="noStrike" kern="1200" baseline="0">
                <a:solidFill>
                  <a:sysClr val="windowText" lastClr="000000"/>
                </a:solidFill>
                <a:latin typeface="+mn-lt"/>
                <a:ea typeface="+mn-ea"/>
                <a:cs typeface="+mn-cs"/>
              </a:defRPr>
            </a:pPr>
            <a:r>
              <a:rPr lang="en-US" sz="1000" b="1"/>
              <a:t>Significant chance of fatality for people exposed instantaneously</a:t>
            </a:r>
            <a:endParaRPr lang="en-US" sz="1000">
              <a:latin typeface="Arial"/>
              <a:cs typeface="Arial"/>
            </a:endParaRPr>
          </a:p>
        </p:txBody>
      </p:sp>
      <p:sp>
        <p:nvSpPr>
          <p:cNvPr id="54" name="Rectangle 53"/>
          <p:cNvSpPr/>
          <p:nvPr/>
        </p:nvSpPr>
        <p:spPr>
          <a:xfrm>
            <a:off x="1070451" y="1289326"/>
            <a:ext cx="1158408" cy="261610"/>
          </a:xfrm>
          <a:prstGeom prst="rect">
            <a:avLst/>
          </a:prstGeom>
        </p:spPr>
        <p:txBody>
          <a:bodyPr wrap="square">
            <a:spAutoFit/>
          </a:bodyPr>
          <a:lstStyle/>
          <a:p>
            <a:pPr algn="r">
              <a:defRPr sz="1800" b="1" i="0" u="none" strike="noStrike" kern="1200" baseline="0">
                <a:solidFill>
                  <a:sysClr val="windowText" lastClr="000000"/>
                </a:solidFill>
                <a:latin typeface="+mn-lt"/>
                <a:ea typeface="+mn-ea"/>
                <a:cs typeface="+mn-cs"/>
              </a:defRPr>
            </a:pPr>
            <a:r>
              <a:rPr lang="en-US" sz="1100">
                <a:solidFill>
                  <a:srgbClr val="CD0E22"/>
                </a:solidFill>
                <a:latin typeface="Arial"/>
                <a:cs typeface="Arial"/>
              </a:rPr>
              <a:t>35 kW/m2</a:t>
            </a:r>
          </a:p>
        </p:txBody>
      </p:sp>
      <p:cxnSp>
        <p:nvCxnSpPr>
          <p:cNvPr id="55" name="Straight Connector 54"/>
          <p:cNvCxnSpPr/>
          <p:nvPr/>
        </p:nvCxnSpPr>
        <p:spPr>
          <a:xfrm>
            <a:off x="2199542" y="1427758"/>
            <a:ext cx="7620000" cy="1588"/>
          </a:xfrm>
          <a:prstGeom prst="line">
            <a:avLst/>
          </a:prstGeom>
          <a:ln>
            <a:solidFill>
              <a:srgbClr val="CD0E2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135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1000"/>
                                        <p:tgtEl>
                                          <p:spTgt spid="51"/>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2"/>
                                        </p:tgtEl>
                                        <p:attrNameLst>
                                          <p:attrName>style.visibility</p:attrName>
                                        </p:attrNameLst>
                                      </p:cBhvr>
                                      <p:to>
                                        <p:strVal val="visible"/>
                                      </p:to>
                                    </p:set>
                                    <p:animEffect transition="in" filter="fade">
                                      <p:cBhvr>
                                        <p:cTn id="20" dur="1000"/>
                                        <p:tgtEl>
                                          <p:spTgt spid="5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10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nodeType="click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p:cTn id="28" dur="500" fill="hold"/>
                                        <p:tgtEl>
                                          <p:spTgt spid="49"/>
                                        </p:tgtEl>
                                        <p:attrNameLst>
                                          <p:attrName>ppt_w</p:attrName>
                                        </p:attrNameLst>
                                      </p:cBhvr>
                                      <p:tavLst>
                                        <p:tav tm="0">
                                          <p:val>
                                            <p:fltVal val="0"/>
                                          </p:val>
                                        </p:tav>
                                        <p:tav tm="100000">
                                          <p:val>
                                            <p:strVal val="#ppt_w"/>
                                          </p:val>
                                        </p:tav>
                                      </p:tavLst>
                                    </p:anim>
                                    <p:anim calcmode="lin" valueType="num">
                                      <p:cBhvr>
                                        <p:cTn id="29" dur="500" fill="hold"/>
                                        <p:tgtEl>
                                          <p:spTgt spid="49"/>
                                        </p:tgtEl>
                                        <p:attrNameLst>
                                          <p:attrName>ppt_h</p:attrName>
                                        </p:attrNameLst>
                                      </p:cBhvr>
                                      <p:tavLst>
                                        <p:tav tm="0">
                                          <p:val>
                                            <p:strVal val="#ppt_h"/>
                                          </p:val>
                                        </p:tav>
                                        <p:tav tm="100000">
                                          <p:val>
                                            <p:strVal val="#ppt_h"/>
                                          </p:val>
                                        </p:tav>
                                      </p:tavLst>
                                    </p:anim>
                                  </p:childTnLst>
                                </p:cTn>
                              </p:par>
                              <p:par>
                                <p:cTn id="30" presetID="10" presetClass="entr" presetSubtype="0" fill="hold" grpId="0" nodeType="withEffect">
                                  <p:stCondLst>
                                    <p:cond delay="100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1000"/>
                                        <p:tgtEl>
                                          <p:spTgt spid="42"/>
                                        </p:tgtEl>
                                      </p:cBhvr>
                                    </p:animEffect>
                                  </p:childTnLst>
                                </p:cTn>
                              </p:par>
                            </p:childTnLst>
                          </p:cTn>
                        </p:par>
                        <p:par>
                          <p:cTn id="33" fill="hold">
                            <p:stCondLst>
                              <p:cond delay="2000"/>
                            </p:stCondLst>
                            <p:childTnLst>
                              <p:par>
                                <p:cTn id="34" presetID="12" presetClass="entr" presetSubtype="4" fill="hold" grpId="0" nodeType="after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slide(fromBottom)">
                                      <p:cBhvr>
                                        <p:cTn id="36" dur="5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ntr" presetSubtype="10"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p:cTn id="41" dur="500" fill="hold"/>
                                        <p:tgtEl>
                                          <p:spTgt spid="45"/>
                                        </p:tgtEl>
                                        <p:attrNameLst>
                                          <p:attrName>ppt_w</p:attrName>
                                        </p:attrNameLst>
                                      </p:cBhvr>
                                      <p:tavLst>
                                        <p:tav tm="0">
                                          <p:val>
                                            <p:fltVal val="0"/>
                                          </p:val>
                                        </p:tav>
                                        <p:tav tm="100000">
                                          <p:val>
                                            <p:strVal val="#ppt_w"/>
                                          </p:val>
                                        </p:tav>
                                      </p:tavLst>
                                    </p:anim>
                                    <p:anim calcmode="lin" valueType="num">
                                      <p:cBhvr>
                                        <p:cTn id="42" dur="500" fill="hold"/>
                                        <p:tgtEl>
                                          <p:spTgt spid="45"/>
                                        </p:tgtEl>
                                        <p:attrNameLst>
                                          <p:attrName>ppt_h</p:attrName>
                                        </p:attrNameLst>
                                      </p:cBhvr>
                                      <p:tavLst>
                                        <p:tav tm="0">
                                          <p:val>
                                            <p:strVal val="#ppt_h"/>
                                          </p:val>
                                        </p:tav>
                                        <p:tav tm="100000">
                                          <p:val>
                                            <p:strVal val="#ppt_h"/>
                                          </p:val>
                                        </p:tav>
                                      </p:tavLst>
                                    </p:anim>
                                  </p:childTnLst>
                                </p:cTn>
                              </p:par>
                              <p:par>
                                <p:cTn id="43" presetID="10" presetClass="entr" presetSubtype="0" fill="hold" grpId="0" nodeType="withEffect">
                                  <p:stCondLst>
                                    <p:cond delay="100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1000"/>
                                        <p:tgtEl>
                                          <p:spTgt spid="44"/>
                                        </p:tgtEl>
                                      </p:cBhvr>
                                    </p:animEffect>
                                  </p:childTnLst>
                                </p:cTn>
                              </p:par>
                            </p:childTnLst>
                          </p:cTn>
                        </p:par>
                        <p:par>
                          <p:cTn id="46" fill="hold">
                            <p:stCondLst>
                              <p:cond delay="2000"/>
                            </p:stCondLst>
                            <p:childTnLst>
                              <p:par>
                                <p:cTn id="47" presetID="12" presetClass="entr" presetSubtype="4"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slide(fromBottom)">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17" presetClass="entr" presetSubtype="10" fill="hold" nodeType="clickEffect">
                                  <p:stCondLst>
                                    <p:cond delay="0"/>
                                  </p:stCondLst>
                                  <p:childTnLst>
                                    <p:set>
                                      <p:cBhvr>
                                        <p:cTn id="53" dur="1" fill="hold">
                                          <p:stCondLst>
                                            <p:cond delay="0"/>
                                          </p:stCondLst>
                                        </p:cTn>
                                        <p:tgtEl>
                                          <p:spTgt spid="48"/>
                                        </p:tgtEl>
                                        <p:attrNameLst>
                                          <p:attrName>style.visibility</p:attrName>
                                        </p:attrNameLst>
                                      </p:cBhvr>
                                      <p:to>
                                        <p:strVal val="visible"/>
                                      </p:to>
                                    </p:set>
                                    <p:anim calcmode="lin" valueType="num">
                                      <p:cBhvr>
                                        <p:cTn id="54" dur="500" fill="hold"/>
                                        <p:tgtEl>
                                          <p:spTgt spid="48"/>
                                        </p:tgtEl>
                                        <p:attrNameLst>
                                          <p:attrName>ppt_w</p:attrName>
                                        </p:attrNameLst>
                                      </p:cBhvr>
                                      <p:tavLst>
                                        <p:tav tm="0">
                                          <p:val>
                                            <p:fltVal val="0"/>
                                          </p:val>
                                        </p:tav>
                                        <p:tav tm="100000">
                                          <p:val>
                                            <p:strVal val="#ppt_w"/>
                                          </p:val>
                                        </p:tav>
                                      </p:tavLst>
                                    </p:anim>
                                    <p:anim calcmode="lin" valueType="num">
                                      <p:cBhvr>
                                        <p:cTn id="55" dur="500" fill="hold"/>
                                        <p:tgtEl>
                                          <p:spTgt spid="48"/>
                                        </p:tgtEl>
                                        <p:attrNameLst>
                                          <p:attrName>ppt_h</p:attrName>
                                        </p:attrNameLst>
                                      </p:cBhvr>
                                      <p:tavLst>
                                        <p:tav tm="0">
                                          <p:val>
                                            <p:strVal val="#ppt_h"/>
                                          </p:val>
                                        </p:tav>
                                        <p:tav tm="100000">
                                          <p:val>
                                            <p:strVal val="#ppt_h"/>
                                          </p:val>
                                        </p:tav>
                                      </p:tavLst>
                                    </p:anim>
                                  </p:childTnLst>
                                </p:cTn>
                              </p:par>
                              <p:par>
                                <p:cTn id="56" presetID="10" presetClass="entr" presetSubtype="0" fill="hold" grpId="0" nodeType="withEffect">
                                  <p:stCondLst>
                                    <p:cond delay="100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1000"/>
                                        <p:tgtEl>
                                          <p:spTgt spid="47"/>
                                        </p:tgtEl>
                                      </p:cBhvr>
                                    </p:animEffect>
                                  </p:childTnLst>
                                </p:cTn>
                              </p:par>
                            </p:childTnLst>
                          </p:cTn>
                        </p:par>
                        <p:par>
                          <p:cTn id="59" fill="hold">
                            <p:stCondLst>
                              <p:cond delay="2000"/>
                            </p:stCondLst>
                            <p:childTnLst>
                              <p:par>
                                <p:cTn id="60" presetID="12" presetClass="entr" presetSubtype="4" fill="hold" grpId="0" nodeType="after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slide(fromBottom)">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17" presetClass="entr" presetSubtype="10" fill="hold" nodeType="clickEffect">
                                  <p:stCondLst>
                                    <p:cond delay="0"/>
                                  </p:stCondLst>
                                  <p:childTnLst>
                                    <p:set>
                                      <p:cBhvr>
                                        <p:cTn id="66" dur="1" fill="hold">
                                          <p:stCondLst>
                                            <p:cond delay="0"/>
                                          </p:stCondLst>
                                        </p:cTn>
                                        <p:tgtEl>
                                          <p:spTgt spid="55"/>
                                        </p:tgtEl>
                                        <p:attrNameLst>
                                          <p:attrName>style.visibility</p:attrName>
                                        </p:attrNameLst>
                                      </p:cBhvr>
                                      <p:to>
                                        <p:strVal val="visible"/>
                                      </p:to>
                                    </p:set>
                                    <p:anim calcmode="lin" valueType="num">
                                      <p:cBhvr>
                                        <p:cTn id="67" dur="500" fill="hold"/>
                                        <p:tgtEl>
                                          <p:spTgt spid="55"/>
                                        </p:tgtEl>
                                        <p:attrNameLst>
                                          <p:attrName>ppt_w</p:attrName>
                                        </p:attrNameLst>
                                      </p:cBhvr>
                                      <p:tavLst>
                                        <p:tav tm="0">
                                          <p:val>
                                            <p:fltVal val="0"/>
                                          </p:val>
                                        </p:tav>
                                        <p:tav tm="100000">
                                          <p:val>
                                            <p:strVal val="#ppt_w"/>
                                          </p:val>
                                        </p:tav>
                                      </p:tavLst>
                                    </p:anim>
                                    <p:anim calcmode="lin" valueType="num">
                                      <p:cBhvr>
                                        <p:cTn id="68" dur="500" fill="hold"/>
                                        <p:tgtEl>
                                          <p:spTgt spid="55"/>
                                        </p:tgtEl>
                                        <p:attrNameLst>
                                          <p:attrName>ppt_h</p:attrName>
                                        </p:attrNameLst>
                                      </p:cBhvr>
                                      <p:tavLst>
                                        <p:tav tm="0">
                                          <p:val>
                                            <p:strVal val="#ppt_h"/>
                                          </p:val>
                                        </p:tav>
                                        <p:tav tm="100000">
                                          <p:val>
                                            <p:strVal val="#ppt_h"/>
                                          </p:val>
                                        </p:tav>
                                      </p:tavLst>
                                    </p:anim>
                                  </p:childTnLst>
                                </p:cTn>
                              </p:par>
                              <p:par>
                                <p:cTn id="69" presetID="10" presetClass="entr" presetSubtype="0" fill="hold" grpId="0" nodeType="withEffect">
                                  <p:stCondLst>
                                    <p:cond delay="1000"/>
                                  </p:stCondLst>
                                  <p:childTnLst>
                                    <p:set>
                                      <p:cBhvr>
                                        <p:cTn id="70" dur="1" fill="hold">
                                          <p:stCondLst>
                                            <p:cond delay="0"/>
                                          </p:stCondLst>
                                        </p:cTn>
                                        <p:tgtEl>
                                          <p:spTgt spid="54"/>
                                        </p:tgtEl>
                                        <p:attrNameLst>
                                          <p:attrName>style.visibility</p:attrName>
                                        </p:attrNameLst>
                                      </p:cBhvr>
                                      <p:to>
                                        <p:strVal val="visible"/>
                                      </p:to>
                                    </p:set>
                                    <p:animEffect transition="in" filter="fade">
                                      <p:cBhvr>
                                        <p:cTn id="71" dur="1000"/>
                                        <p:tgtEl>
                                          <p:spTgt spid="54"/>
                                        </p:tgtEl>
                                      </p:cBhvr>
                                    </p:animEffect>
                                  </p:childTnLst>
                                </p:cTn>
                              </p:par>
                            </p:childTnLst>
                          </p:cTn>
                        </p:par>
                        <p:par>
                          <p:cTn id="72" fill="hold">
                            <p:stCondLst>
                              <p:cond delay="2000"/>
                            </p:stCondLst>
                            <p:childTnLst>
                              <p:par>
                                <p:cTn id="73" presetID="12" presetClass="entr" presetSubtype="4" fill="hold" grpId="0" nodeType="afterEffect">
                                  <p:stCondLst>
                                    <p:cond delay="0"/>
                                  </p:stCondLst>
                                  <p:childTnLst>
                                    <p:set>
                                      <p:cBhvr>
                                        <p:cTn id="74" dur="1" fill="hold">
                                          <p:stCondLst>
                                            <p:cond delay="0"/>
                                          </p:stCondLst>
                                        </p:cTn>
                                        <p:tgtEl>
                                          <p:spTgt spid="53"/>
                                        </p:tgtEl>
                                        <p:attrNameLst>
                                          <p:attrName>style.visibility</p:attrName>
                                        </p:attrNameLst>
                                      </p:cBhvr>
                                      <p:to>
                                        <p:strVal val="visible"/>
                                      </p:to>
                                    </p:set>
                                    <p:animEffect transition="in" filter="slide(fromBottom)">
                                      <p:cBhvr>
                                        <p:cTn id="75" dur="500"/>
                                        <p:tgtEl>
                                          <p:spTgt spid="5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1000"/>
                                        <p:tgtEl>
                                          <p:spTgt spid="31"/>
                                        </p:tgtEl>
                                      </p:cBhvr>
                                    </p:animEffect>
                                  </p:childTnLst>
                                </p:cTn>
                              </p:par>
                              <p:par>
                                <p:cTn id="81" presetID="12" presetClass="entr" presetSubtype="4"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slide(fromBottom)">
                                      <p:cBhvr>
                                        <p:cTn id="83" dur="500"/>
                                        <p:tgtEl>
                                          <p:spTgt spid="18"/>
                                        </p:tgtEl>
                                      </p:cBhvr>
                                    </p:animEffect>
                                  </p:childTnLst>
                                </p:cTn>
                              </p:par>
                            </p:childTnLst>
                          </p:cTn>
                        </p:par>
                        <p:par>
                          <p:cTn id="84" fill="hold">
                            <p:stCondLst>
                              <p:cond delay="1000"/>
                            </p:stCondLst>
                            <p:childTnLst>
                              <p:par>
                                <p:cTn id="85" presetID="10" presetClass="entr" presetSubtype="0" fill="hold" grpId="0" nodeType="afterEffect">
                                  <p:stCondLst>
                                    <p:cond delay="1000"/>
                                  </p:stCondLst>
                                  <p:childTnLst>
                                    <p:set>
                                      <p:cBhvr>
                                        <p:cTn id="86" dur="1" fill="hold">
                                          <p:stCondLst>
                                            <p:cond delay="0"/>
                                          </p:stCondLst>
                                        </p:cTn>
                                        <p:tgtEl>
                                          <p:spTgt spid="30"/>
                                        </p:tgtEl>
                                        <p:attrNameLst>
                                          <p:attrName>style.visibility</p:attrName>
                                        </p:attrNameLst>
                                      </p:cBhvr>
                                      <p:to>
                                        <p:strVal val="visible"/>
                                      </p:to>
                                    </p:set>
                                    <p:animEffect transition="in" filter="fade">
                                      <p:cBhvr>
                                        <p:cTn id="87" dur="1000"/>
                                        <p:tgtEl>
                                          <p:spTgt spid="30"/>
                                        </p:tgtEl>
                                      </p:cBhvr>
                                    </p:animEffect>
                                  </p:childTnLst>
                                </p:cTn>
                              </p:par>
                              <p:par>
                                <p:cTn id="88" presetID="12" presetClass="entr" presetSubtype="4" fill="hold" grpId="0" nodeType="withEffect">
                                  <p:stCondLst>
                                    <p:cond delay="1000"/>
                                  </p:stCondLst>
                                  <p:childTnLst>
                                    <p:set>
                                      <p:cBhvr>
                                        <p:cTn id="89" dur="1" fill="hold">
                                          <p:stCondLst>
                                            <p:cond delay="0"/>
                                          </p:stCondLst>
                                        </p:cTn>
                                        <p:tgtEl>
                                          <p:spTgt spid="19"/>
                                        </p:tgtEl>
                                        <p:attrNameLst>
                                          <p:attrName>style.visibility</p:attrName>
                                        </p:attrNameLst>
                                      </p:cBhvr>
                                      <p:to>
                                        <p:strVal val="visible"/>
                                      </p:to>
                                    </p:set>
                                    <p:animEffect transition="in" filter="slide(fromBottom)">
                                      <p:cBhvr>
                                        <p:cTn id="90" dur="500"/>
                                        <p:tgtEl>
                                          <p:spTgt spid="19"/>
                                        </p:tgtEl>
                                      </p:cBhvr>
                                    </p:animEffect>
                                  </p:childTnLst>
                                </p:cTn>
                              </p:par>
                            </p:childTnLst>
                          </p:cTn>
                        </p:par>
                        <p:par>
                          <p:cTn id="91" fill="hold">
                            <p:stCondLst>
                              <p:cond delay="3000"/>
                            </p:stCondLst>
                            <p:childTnLst>
                              <p:par>
                                <p:cTn id="92" presetID="10" presetClass="entr" presetSubtype="0" fill="hold" grpId="0" nodeType="afterEffect">
                                  <p:stCondLst>
                                    <p:cond delay="50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1000"/>
                                        <p:tgtEl>
                                          <p:spTgt spid="33"/>
                                        </p:tgtEl>
                                      </p:cBhvr>
                                    </p:animEffect>
                                  </p:childTnLst>
                                </p:cTn>
                              </p:par>
                              <p:par>
                                <p:cTn id="95" presetID="12" presetClass="entr" presetSubtype="4" fill="hold" grpId="0" nodeType="withEffect">
                                  <p:stCondLst>
                                    <p:cond delay="500"/>
                                  </p:stCondLst>
                                  <p:childTnLst>
                                    <p:set>
                                      <p:cBhvr>
                                        <p:cTn id="96" dur="1" fill="hold">
                                          <p:stCondLst>
                                            <p:cond delay="0"/>
                                          </p:stCondLst>
                                        </p:cTn>
                                        <p:tgtEl>
                                          <p:spTgt spid="20"/>
                                        </p:tgtEl>
                                        <p:attrNameLst>
                                          <p:attrName>style.visibility</p:attrName>
                                        </p:attrNameLst>
                                      </p:cBhvr>
                                      <p:to>
                                        <p:strVal val="visible"/>
                                      </p:to>
                                    </p:set>
                                    <p:animEffect transition="in" filter="slide(fromBottom)">
                                      <p:cBhvr>
                                        <p:cTn id="97" dur="500"/>
                                        <p:tgtEl>
                                          <p:spTgt spid="20"/>
                                        </p:tgtEl>
                                      </p:cBhvr>
                                    </p:animEffect>
                                  </p:childTnLst>
                                </p:cTn>
                              </p:par>
                            </p:childTnLst>
                          </p:cTn>
                        </p:par>
                        <p:par>
                          <p:cTn id="98" fill="hold">
                            <p:stCondLst>
                              <p:cond delay="4500"/>
                            </p:stCondLst>
                            <p:childTnLst>
                              <p:par>
                                <p:cTn id="99" presetID="10" presetClass="entr" presetSubtype="0" fill="hold" grpId="0" nodeType="afterEffect">
                                  <p:stCondLst>
                                    <p:cond delay="100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1000"/>
                                        <p:tgtEl>
                                          <p:spTgt spid="32"/>
                                        </p:tgtEl>
                                      </p:cBhvr>
                                    </p:animEffect>
                                  </p:childTnLst>
                                </p:cTn>
                              </p:par>
                              <p:par>
                                <p:cTn id="102" presetID="12" presetClass="entr" presetSubtype="4" fill="hold" grpId="0" nodeType="withEffect">
                                  <p:stCondLst>
                                    <p:cond delay="1000"/>
                                  </p:stCondLst>
                                  <p:childTnLst>
                                    <p:set>
                                      <p:cBhvr>
                                        <p:cTn id="103" dur="1" fill="hold">
                                          <p:stCondLst>
                                            <p:cond delay="0"/>
                                          </p:stCondLst>
                                        </p:cTn>
                                        <p:tgtEl>
                                          <p:spTgt spid="21"/>
                                        </p:tgtEl>
                                        <p:attrNameLst>
                                          <p:attrName>style.visibility</p:attrName>
                                        </p:attrNameLst>
                                      </p:cBhvr>
                                      <p:to>
                                        <p:strVal val="visible"/>
                                      </p:to>
                                    </p:set>
                                    <p:animEffect transition="in" filter="slide(fromBottom)">
                                      <p:cBhvr>
                                        <p:cTn id="104" dur="500"/>
                                        <p:tgtEl>
                                          <p:spTgt spid="21"/>
                                        </p:tgtEl>
                                      </p:cBhvr>
                                    </p:animEffect>
                                  </p:childTnLst>
                                </p:cTn>
                              </p:par>
                            </p:childTnLst>
                          </p:cTn>
                        </p:par>
                        <p:par>
                          <p:cTn id="105" fill="hold">
                            <p:stCondLst>
                              <p:cond delay="6500"/>
                            </p:stCondLst>
                            <p:childTnLst>
                              <p:par>
                                <p:cTn id="106" presetID="10" presetClass="entr" presetSubtype="0" fill="hold" grpId="0" nodeType="afterEffect">
                                  <p:stCondLst>
                                    <p:cond delay="500"/>
                                  </p:stCondLst>
                                  <p:childTnLst>
                                    <p:set>
                                      <p:cBhvr>
                                        <p:cTn id="107" dur="1" fill="hold">
                                          <p:stCondLst>
                                            <p:cond delay="0"/>
                                          </p:stCondLst>
                                        </p:cTn>
                                        <p:tgtEl>
                                          <p:spTgt spid="35"/>
                                        </p:tgtEl>
                                        <p:attrNameLst>
                                          <p:attrName>style.visibility</p:attrName>
                                        </p:attrNameLst>
                                      </p:cBhvr>
                                      <p:to>
                                        <p:strVal val="visible"/>
                                      </p:to>
                                    </p:set>
                                    <p:animEffect transition="in" filter="fade">
                                      <p:cBhvr>
                                        <p:cTn id="108" dur="1000"/>
                                        <p:tgtEl>
                                          <p:spTgt spid="35"/>
                                        </p:tgtEl>
                                      </p:cBhvr>
                                    </p:animEffect>
                                  </p:childTnLst>
                                </p:cTn>
                              </p:par>
                              <p:par>
                                <p:cTn id="109" presetID="12" presetClass="entr" presetSubtype="4" fill="hold" grpId="0" nodeType="withEffect">
                                  <p:stCondLst>
                                    <p:cond delay="500"/>
                                  </p:stCondLst>
                                  <p:childTnLst>
                                    <p:set>
                                      <p:cBhvr>
                                        <p:cTn id="110" dur="1" fill="hold">
                                          <p:stCondLst>
                                            <p:cond delay="0"/>
                                          </p:stCondLst>
                                        </p:cTn>
                                        <p:tgtEl>
                                          <p:spTgt spid="22"/>
                                        </p:tgtEl>
                                        <p:attrNameLst>
                                          <p:attrName>style.visibility</p:attrName>
                                        </p:attrNameLst>
                                      </p:cBhvr>
                                      <p:to>
                                        <p:strVal val="visible"/>
                                      </p:to>
                                    </p:set>
                                    <p:animEffect transition="in" filter="slide(fromBottom)">
                                      <p:cBhvr>
                                        <p:cTn id="111" dur="500"/>
                                        <p:tgtEl>
                                          <p:spTgt spid="22"/>
                                        </p:tgtEl>
                                      </p:cBhvr>
                                    </p:animEffect>
                                  </p:childTnLst>
                                </p:cTn>
                              </p:par>
                            </p:childTnLst>
                          </p:cTn>
                        </p:par>
                        <p:par>
                          <p:cTn id="112" fill="hold">
                            <p:stCondLst>
                              <p:cond delay="8000"/>
                            </p:stCondLst>
                            <p:childTnLst>
                              <p:par>
                                <p:cTn id="113" presetID="10" presetClass="entr" presetSubtype="0" fill="hold" grpId="0" nodeType="afterEffect">
                                  <p:stCondLst>
                                    <p:cond delay="100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1000"/>
                                        <p:tgtEl>
                                          <p:spTgt spid="34"/>
                                        </p:tgtEl>
                                      </p:cBhvr>
                                    </p:animEffect>
                                  </p:childTnLst>
                                </p:cTn>
                              </p:par>
                              <p:par>
                                <p:cTn id="116" presetID="12" presetClass="entr" presetSubtype="4" fill="hold" grpId="0" nodeType="withEffect">
                                  <p:stCondLst>
                                    <p:cond delay="1000"/>
                                  </p:stCondLst>
                                  <p:childTnLst>
                                    <p:set>
                                      <p:cBhvr>
                                        <p:cTn id="117" dur="1" fill="hold">
                                          <p:stCondLst>
                                            <p:cond delay="0"/>
                                          </p:stCondLst>
                                        </p:cTn>
                                        <p:tgtEl>
                                          <p:spTgt spid="24"/>
                                        </p:tgtEl>
                                        <p:attrNameLst>
                                          <p:attrName>style.visibility</p:attrName>
                                        </p:attrNameLst>
                                      </p:cBhvr>
                                      <p:to>
                                        <p:strVal val="visible"/>
                                      </p:to>
                                    </p:set>
                                    <p:animEffect transition="in" filter="slide(fromBottom)">
                                      <p:cBhvr>
                                        <p:cTn id="118" dur="500"/>
                                        <p:tgtEl>
                                          <p:spTgt spid="24"/>
                                        </p:tgtEl>
                                      </p:cBhvr>
                                    </p:animEffect>
                                  </p:childTnLst>
                                </p:cTn>
                              </p:par>
                            </p:childTnLst>
                          </p:cTn>
                        </p:par>
                        <p:par>
                          <p:cTn id="119" fill="hold">
                            <p:stCondLst>
                              <p:cond delay="10000"/>
                            </p:stCondLst>
                            <p:childTnLst>
                              <p:par>
                                <p:cTn id="120" presetID="10" presetClass="entr" presetSubtype="0" fill="hold" grpId="0" nodeType="afterEffect">
                                  <p:stCondLst>
                                    <p:cond delay="500"/>
                                  </p:stCondLst>
                                  <p:childTnLst>
                                    <p:set>
                                      <p:cBhvr>
                                        <p:cTn id="121" dur="1" fill="hold">
                                          <p:stCondLst>
                                            <p:cond delay="0"/>
                                          </p:stCondLst>
                                        </p:cTn>
                                        <p:tgtEl>
                                          <p:spTgt spid="37"/>
                                        </p:tgtEl>
                                        <p:attrNameLst>
                                          <p:attrName>style.visibility</p:attrName>
                                        </p:attrNameLst>
                                      </p:cBhvr>
                                      <p:to>
                                        <p:strVal val="visible"/>
                                      </p:to>
                                    </p:set>
                                    <p:animEffect transition="in" filter="fade">
                                      <p:cBhvr>
                                        <p:cTn id="122" dur="1000"/>
                                        <p:tgtEl>
                                          <p:spTgt spid="37"/>
                                        </p:tgtEl>
                                      </p:cBhvr>
                                    </p:animEffect>
                                  </p:childTnLst>
                                </p:cTn>
                              </p:par>
                              <p:par>
                                <p:cTn id="123" presetID="12" presetClass="entr" presetSubtype="4" fill="hold" grpId="0" nodeType="withEffect">
                                  <p:stCondLst>
                                    <p:cond delay="500"/>
                                  </p:stCondLst>
                                  <p:childTnLst>
                                    <p:set>
                                      <p:cBhvr>
                                        <p:cTn id="124" dur="1" fill="hold">
                                          <p:stCondLst>
                                            <p:cond delay="0"/>
                                          </p:stCondLst>
                                        </p:cTn>
                                        <p:tgtEl>
                                          <p:spTgt spid="25"/>
                                        </p:tgtEl>
                                        <p:attrNameLst>
                                          <p:attrName>style.visibility</p:attrName>
                                        </p:attrNameLst>
                                      </p:cBhvr>
                                      <p:to>
                                        <p:strVal val="visible"/>
                                      </p:to>
                                    </p:set>
                                    <p:animEffect transition="in" filter="slide(fromBottom)">
                                      <p:cBhvr>
                                        <p:cTn id="125" dur="500"/>
                                        <p:tgtEl>
                                          <p:spTgt spid="25"/>
                                        </p:tgtEl>
                                      </p:cBhvr>
                                    </p:animEffect>
                                  </p:childTnLst>
                                </p:cTn>
                              </p:par>
                            </p:childTnLst>
                          </p:cTn>
                        </p:par>
                        <p:par>
                          <p:cTn id="126" fill="hold">
                            <p:stCondLst>
                              <p:cond delay="11500"/>
                            </p:stCondLst>
                            <p:childTnLst>
                              <p:par>
                                <p:cTn id="127" presetID="10" presetClass="entr" presetSubtype="0" fill="hold" grpId="0" nodeType="afterEffect">
                                  <p:stCondLst>
                                    <p:cond delay="1000"/>
                                  </p:stCondLst>
                                  <p:childTnLst>
                                    <p:set>
                                      <p:cBhvr>
                                        <p:cTn id="128" dur="1" fill="hold">
                                          <p:stCondLst>
                                            <p:cond delay="0"/>
                                          </p:stCondLst>
                                        </p:cTn>
                                        <p:tgtEl>
                                          <p:spTgt spid="36"/>
                                        </p:tgtEl>
                                        <p:attrNameLst>
                                          <p:attrName>style.visibility</p:attrName>
                                        </p:attrNameLst>
                                      </p:cBhvr>
                                      <p:to>
                                        <p:strVal val="visible"/>
                                      </p:to>
                                    </p:set>
                                    <p:animEffect transition="in" filter="fade">
                                      <p:cBhvr>
                                        <p:cTn id="129" dur="1000"/>
                                        <p:tgtEl>
                                          <p:spTgt spid="36"/>
                                        </p:tgtEl>
                                      </p:cBhvr>
                                    </p:animEffect>
                                  </p:childTnLst>
                                </p:cTn>
                              </p:par>
                              <p:par>
                                <p:cTn id="130" presetID="12" presetClass="entr" presetSubtype="4" fill="hold" grpId="0" nodeType="withEffect">
                                  <p:stCondLst>
                                    <p:cond delay="1000"/>
                                  </p:stCondLst>
                                  <p:childTnLst>
                                    <p:set>
                                      <p:cBhvr>
                                        <p:cTn id="131" dur="1" fill="hold">
                                          <p:stCondLst>
                                            <p:cond delay="0"/>
                                          </p:stCondLst>
                                        </p:cTn>
                                        <p:tgtEl>
                                          <p:spTgt spid="26"/>
                                        </p:tgtEl>
                                        <p:attrNameLst>
                                          <p:attrName>style.visibility</p:attrName>
                                        </p:attrNameLst>
                                      </p:cBhvr>
                                      <p:to>
                                        <p:strVal val="visible"/>
                                      </p:to>
                                    </p:set>
                                    <p:animEffect transition="in" filter="slide(fromBottom)">
                                      <p:cBhvr>
                                        <p:cTn id="132" dur="500"/>
                                        <p:tgtEl>
                                          <p:spTgt spid="26"/>
                                        </p:tgtEl>
                                      </p:cBhvr>
                                    </p:animEffect>
                                  </p:childTnLst>
                                </p:cTn>
                              </p:par>
                            </p:childTnLst>
                          </p:cTn>
                        </p:par>
                        <p:par>
                          <p:cTn id="133" fill="hold">
                            <p:stCondLst>
                              <p:cond delay="13500"/>
                            </p:stCondLst>
                            <p:childTnLst>
                              <p:par>
                                <p:cTn id="134" presetID="10" presetClass="entr" presetSubtype="0" fill="hold" grpId="0" nodeType="afterEffect">
                                  <p:stCondLst>
                                    <p:cond delay="500"/>
                                  </p:stCondLst>
                                  <p:childTnLst>
                                    <p:set>
                                      <p:cBhvr>
                                        <p:cTn id="135" dur="1" fill="hold">
                                          <p:stCondLst>
                                            <p:cond delay="0"/>
                                          </p:stCondLst>
                                        </p:cTn>
                                        <p:tgtEl>
                                          <p:spTgt spid="39"/>
                                        </p:tgtEl>
                                        <p:attrNameLst>
                                          <p:attrName>style.visibility</p:attrName>
                                        </p:attrNameLst>
                                      </p:cBhvr>
                                      <p:to>
                                        <p:strVal val="visible"/>
                                      </p:to>
                                    </p:set>
                                    <p:animEffect transition="in" filter="fade">
                                      <p:cBhvr>
                                        <p:cTn id="136" dur="1000"/>
                                        <p:tgtEl>
                                          <p:spTgt spid="39"/>
                                        </p:tgtEl>
                                      </p:cBhvr>
                                    </p:animEffect>
                                  </p:childTnLst>
                                </p:cTn>
                              </p:par>
                              <p:par>
                                <p:cTn id="137" presetID="12" presetClass="entr" presetSubtype="4" fill="hold" grpId="0" nodeType="withEffect">
                                  <p:stCondLst>
                                    <p:cond delay="500"/>
                                  </p:stCondLst>
                                  <p:childTnLst>
                                    <p:set>
                                      <p:cBhvr>
                                        <p:cTn id="138" dur="1" fill="hold">
                                          <p:stCondLst>
                                            <p:cond delay="0"/>
                                          </p:stCondLst>
                                        </p:cTn>
                                        <p:tgtEl>
                                          <p:spTgt spid="28"/>
                                        </p:tgtEl>
                                        <p:attrNameLst>
                                          <p:attrName>style.visibility</p:attrName>
                                        </p:attrNameLst>
                                      </p:cBhvr>
                                      <p:to>
                                        <p:strVal val="visible"/>
                                      </p:to>
                                    </p:set>
                                    <p:animEffect transition="in" filter="slide(fromBottom)">
                                      <p:cBhvr>
                                        <p:cTn id="139" dur="500"/>
                                        <p:tgtEl>
                                          <p:spTgt spid="28"/>
                                        </p:tgtEl>
                                      </p:cBhvr>
                                    </p:animEffect>
                                  </p:childTnLst>
                                </p:cTn>
                              </p:par>
                            </p:childTnLst>
                          </p:cTn>
                        </p:par>
                        <p:par>
                          <p:cTn id="140" fill="hold">
                            <p:stCondLst>
                              <p:cond delay="15000"/>
                            </p:stCondLst>
                            <p:childTnLst>
                              <p:par>
                                <p:cTn id="141" presetID="10" presetClass="entr" presetSubtype="0" fill="hold" grpId="0" nodeType="afterEffect">
                                  <p:stCondLst>
                                    <p:cond delay="1000"/>
                                  </p:stCondLst>
                                  <p:childTnLst>
                                    <p:set>
                                      <p:cBhvr>
                                        <p:cTn id="142" dur="1" fill="hold">
                                          <p:stCondLst>
                                            <p:cond delay="0"/>
                                          </p:stCondLst>
                                        </p:cTn>
                                        <p:tgtEl>
                                          <p:spTgt spid="38"/>
                                        </p:tgtEl>
                                        <p:attrNameLst>
                                          <p:attrName>style.visibility</p:attrName>
                                        </p:attrNameLst>
                                      </p:cBhvr>
                                      <p:to>
                                        <p:strVal val="visible"/>
                                      </p:to>
                                    </p:set>
                                    <p:animEffect transition="in" filter="fade">
                                      <p:cBhvr>
                                        <p:cTn id="143" dur="1000"/>
                                        <p:tgtEl>
                                          <p:spTgt spid="38"/>
                                        </p:tgtEl>
                                      </p:cBhvr>
                                    </p:animEffect>
                                  </p:childTnLst>
                                </p:cTn>
                              </p:par>
                              <p:par>
                                <p:cTn id="144" presetID="12" presetClass="entr" presetSubtype="4" fill="hold" grpId="0" nodeType="withEffect">
                                  <p:stCondLst>
                                    <p:cond delay="1000"/>
                                  </p:stCondLst>
                                  <p:childTnLst>
                                    <p:set>
                                      <p:cBhvr>
                                        <p:cTn id="145" dur="1" fill="hold">
                                          <p:stCondLst>
                                            <p:cond delay="0"/>
                                          </p:stCondLst>
                                        </p:cTn>
                                        <p:tgtEl>
                                          <p:spTgt spid="29"/>
                                        </p:tgtEl>
                                        <p:attrNameLst>
                                          <p:attrName>style.visibility</p:attrName>
                                        </p:attrNameLst>
                                      </p:cBhvr>
                                      <p:to>
                                        <p:strVal val="visible"/>
                                      </p:to>
                                    </p:set>
                                    <p:animEffect transition="in" filter="slide(fromBottom)">
                                      <p:cBhvr>
                                        <p:cTn id="1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4" grpId="0" animBg="1"/>
      <p:bldP spid="25" grpId="0" animBg="1"/>
      <p:bldP spid="26" grpId="0" animBg="1"/>
      <p:bldP spid="28" grpId="0" animBg="1"/>
      <p:bldP spid="29" grpId="0" animBg="1"/>
      <p:bldP spid="30" grpId="0"/>
      <p:bldP spid="31" grpId="0"/>
      <p:bldP spid="32" grpId="0"/>
      <p:bldP spid="33" grpId="0"/>
      <p:bldP spid="34" grpId="0"/>
      <p:bldP spid="35" grpId="0"/>
      <p:bldP spid="36" grpId="0"/>
      <p:bldP spid="37" grpId="0"/>
      <p:bldP spid="38" grpId="0"/>
      <p:bldP spid="39" grpId="0"/>
      <p:bldP spid="40" grpId="0" animBg="1"/>
      <p:bldP spid="41" grpId="0" animBg="1"/>
      <p:bldP spid="42" grpId="0"/>
      <p:bldP spid="43" grpId="0" animBg="1"/>
      <p:bldP spid="44" grpId="0"/>
      <p:bldP spid="46" grpId="0" animBg="1"/>
      <p:bldP spid="47" grpId="0"/>
      <p:bldP spid="50" grpId="0"/>
      <p:bldP spid="51" grpId="0"/>
      <p:bldP spid="52" grpId="0" animBg="1"/>
      <p:bldP spid="53" grpId="0" animBg="1"/>
      <p:bldP spid="5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FCEB0F34-BB6E-E94A-9CCE-E54518D97C46}" type="slidenum">
              <a:rPr lang="de-DE" smtClean="0"/>
              <a:pPr/>
              <a:t>6</a:t>
            </a:fld>
            <a:r>
              <a:rPr lang="de-DE"/>
              <a:t> </a:t>
            </a:r>
            <a:endParaRPr lang="de-DE" b="0"/>
          </a:p>
        </p:txBody>
      </p:sp>
      <p:sp>
        <p:nvSpPr>
          <p:cNvPr id="4" name="Titel 3"/>
          <p:cNvSpPr>
            <a:spLocks noGrp="1"/>
          </p:cNvSpPr>
          <p:nvPr>
            <p:ph type="title"/>
          </p:nvPr>
        </p:nvSpPr>
        <p:spPr>
          <a:xfrm>
            <a:off x="4517861" y="303506"/>
            <a:ext cx="7266131" cy="346249"/>
          </a:xfrm>
        </p:spPr>
        <p:txBody>
          <a:bodyPr/>
          <a:lstStyle/>
          <a:p>
            <a:r>
              <a:t>TECKENTRUP QUALITY</a:t>
            </a:r>
          </a:p>
        </p:txBody>
      </p:sp>
      <p:sp>
        <p:nvSpPr>
          <p:cNvPr id="5" name="Textplatzhalter 4"/>
          <p:cNvSpPr>
            <a:spLocks noGrp="1"/>
          </p:cNvSpPr>
          <p:nvPr>
            <p:ph type="body" sz="quarter" idx="14"/>
          </p:nvPr>
        </p:nvSpPr>
        <p:spPr>
          <a:xfrm>
            <a:off x="4517861" y="642071"/>
            <a:ext cx="7266149" cy="301878"/>
          </a:xfrm>
        </p:spPr>
        <p:txBody>
          <a:bodyPr/>
          <a:lstStyle/>
          <a:p>
            <a:r>
              <a:t>Certified competence</a:t>
            </a:r>
          </a:p>
        </p:txBody>
      </p:sp>
      <p:sp>
        <p:nvSpPr>
          <p:cNvPr id="6" name="Textplatzhalter 5"/>
          <p:cNvSpPr>
            <a:spLocks noGrp="1"/>
          </p:cNvSpPr>
          <p:nvPr>
            <p:ph type="body" sz="quarter" idx="35"/>
          </p:nvPr>
        </p:nvSpPr>
        <p:spPr>
          <a:xfrm>
            <a:off x="4517861" y="1151152"/>
            <a:ext cx="8074189" cy="4865825"/>
          </a:xfrm>
        </p:spPr>
        <p:txBody>
          <a:bodyPr vert="horz" lIns="91440" tIns="45720" rIns="91440" bIns="45720" rtlCol="0" anchor="t">
            <a:noAutofit/>
          </a:bodyPr>
          <a:lstStyle/>
          <a:p>
            <a:r>
              <a:rPr lang="en-GB" b="1">
                <a:latin typeface="Arial"/>
                <a:cs typeface="Arial"/>
              </a:rPr>
              <a:t>Our products and internal operating processes meet </a:t>
            </a:r>
            <a:br>
              <a:rPr lang="en-GB" b="1">
                <a:latin typeface="Arial"/>
              </a:rPr>
            </a:br>
            <a:r>
              <a:rPr lang="en-GB" b="1">
                <a:latin typeface="Arial"/>
                <a:cs typeface="Arial"/>
              </a:rPr>
              <a:t>the highest standards for quality, environment and </a:t>
            </a:r>
            <a:br>
              <a:rPr lang="en-GB" b="1">
                <a:latin typeface="Arial"/>
              </a:rPr>
            </a:br>
            <a:r>
              <a:rPr lang="en-GB" b="1">
                <a:latin typeface="Arial"/>
                <a:cs typeface="Arial"/>
              </a:rPr>
              <a:t>safety and are continuously </a:t>
            </a:r>
            <a:r>
              <a:rPr lang="en-GB" b="1">
                <a:solidFill>
                  <a:schemeClr val="tx1"/>
                </a:solidFill>
                <a:latin typeface="Arial"/>
                <a:cs typeface="Arial"/>
              </a:rPr>
              <a:t>refined</a:t>
            </a:r>
            <a:r>
              <a:rPr lang="en-GB" b="1">
                <a:latin typeface="Arial"/>
                <a:cs typeface="Arial"/>
              </a:rPr>
              <a:t>.</a:t>
            </a:r>
          </a:p>
          <a:p>
            <a:pPr marL="285750" indent="-285750" fontAlgn="t">
              <a:buFont typeface="Wingdings" panose="05000000000000000000" pitchFamily="2" charset="2"/>
              <a:buChar char="§"/>
            </a:pPr>
            <a:r>
              <a:rPr lang="en-GB">
                <a:cs typeface="Arial"/>
              </a:rPr>
              <a:t>Quality management in accordance with DIN EN ISO 9001</a:t>
            </a:r>
          </a:p>
          <a:p>
            <a:pPr marL="285750" indent="-285750" fontAlgn="t">
              <a:buFont typeface="Wingdings" panose="05000000000000000000" pitchFamily="2" charset="2"/>
              <a:buChar char="§"/>
            </a:pPr>
            <a:r>
              <a:rPr lang="en-GB">
                <a:cs typeface="Arial"/>
              </a:rPr>
              <a:t>Environmental management system in accordance with DIN EN ISO 14001</a:t>
            </a:r>
          </a:p>
          <a:p>
            <a:pPr marL="285750" indent="-285750">
              <a:buFont typeface="Wingdings" panose="05000000000000000000" pitchFamily="2" charset="2"/>
              <a:buChar char="§"/>
            </a:pPr>
            <a:r>
              <a:rPr lang="en-GB">
                <a:cs typeface="Arial"/>
              </a:rPr>
              <a:t>Energy management system in accordance with DIN EN ISO 50001</a:t>
            </a:r>
          </a:p>
          <a:p>
            <a:pPr marL="285750" indent="-285750" fontAlgn="t">
              <a:buFont typeface="Wingdings" panose="05000000000000000000" pitchFamily="2" charset="2"/>
              <a:buChar char="§"/>
            </a:pPr>
            <a:r>
              <a:rPr lang="en-GB">
                <a:cs typeface="Arial"/>
              </a:rPr>
              <a:t>Occupational health &amp; safety protection in accordance with BS OHSAS 18001</a:t>
            </a:r>
          </a:p>
          <a:p>
            <a:pPr marL="285750" indent="-285750">
              <a:buFont typeface="Wingdings" panose="05000000000000000000" pitchFamily="2" charset="2"/>
              <a:buChar char="§"/>
            </a:pPr>
            <a:r>
              <a:rPr lang="en-GB">
                <a:cs typeface="Arial"/>
              </a:rPr>
              <a:t>Environmental Product Declaration in accordance with ISO 14025 + EN 15804</a:t>
            </a:r>
          </a:p>
        </p:txBody>
      </p:sp>
      <p:pic>
        <p:nvPicPr>
          <p:cNvPr id="10" name="Bildplatzhalter 9"/>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p:pic>
      <p:pic>
        <p:nvPicPr>
          <p:cNvPr id="11" name="Grafik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5640" y="301262"/>
            <a:ext cx="648000" cy="648000"/>
          </a:xfrm>
          <a:prstGeom prst="rect">
            <a:avLst/>
          </a:prstGeom>
        </p:spPr>
      </p:pic>
    </p:spTree>
    <p:extLst>
      <p:ext uri="{BB962C8B-B14F-4D97-AF65-F5344CB8AC3E}">
        <p14:creationId xmlns:p14="http://schemas.microsoft.com/office/powerpoint/2010/main" val="384950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 y="0"/>
            <a:ext cx="12191998" cy="6858000"/>
          </a:xfrm>
          <a:prstGeom prst="rect">
            <a:avLst/>
          </a:prstGeom>
          <a:solidFill>
            <a:srgbClr val="AC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3243" y="6338330"/>
            <a:ext cx="1346370" cy="359032"/>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310" y="6517846"/>
            <a:ext cx="2039112" cy="131064"/>
          </a:xfrm>
          <a:prstGeom prst="rect">
            <a:avLst/>
          </a:prstGeom>
        </p:spPr>
      </p:pic>
      <p:pic>
        <p:nvPicPr>
          <p:cNvPr id="123" name="Picture 122" descr="Teckentrup CPD Graph V.1.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3097" y="1364874"/>
            <a:ext cx="8707814" cy="4492909"/>
          </a:xfrm>
          <a:prstGeom prst="rect">
            <a:avLst/>
          </a:prstGeom>
        </p:spPr>
      </p:pic>
      <p:graphicFrame>
        <p:nvGraphicFramePr>
          <p:cNvPr id="124" name="Table 123"/>
          <p:cNvGraphicFramePr>
            <a:graphicFrameLocks noGrp="1"/>
          </p:cNvGraphicFramePr>
          <p:nvPr/>
        </p:nvGraphicFramePr>
        <p:xfrm>
          <a:off x="3855745" y="5933923"/>
          <a:ext cx="5859998" cy="243840"/>
        </p:xfrm>
        <a:graphic>
          <a:graphicData uri="http://schemas.openxmlformats.org/drawingml/2006/table">
            <a:tbl>
              <a:tblPr/>
              <a:tblGrid>
                <a:gridCol w="5859998">
                  <a:extLst>
                    <a:ext uri="{9D8B030D-6E8A-4147-A177-3AD203B41FA5}">
                      <a16:colId xmlns:a16="http://schemas.microsoft.com/office/drawing/2014/main" val="20000"/>
                    </a:ext>
                  </a:extLst>
                </a:gridCol>
              </a:tblGrid>
              <a:tr h="240669">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000" b="1" i="0" u="none" strike="noStrike">
                          <a:solidFill>
                            <a:srgbClr val="CD0E22"/>
                          </a:solidFill>
                          <a:effectLst/>
                          <a:latin typeface="Arial"/>
                          <a:cs typeface="Arial"/>
                        </a:rPr>
                        <a:t>Thermal Radiation Effects:</a:t>
                      </a:r>
                      <a:r>
                        <a:rPr lang="en-US" sz="1000" b="1" i="0" u="none" strike="noStrike">
                          <a:solidFill>
                            <a:srgbClr val="000000"/>
                          </a:solidFill>
                          <a:effectLst/>
                          <a:latin typeface="Arial"/>
                          <a:cs typeface="Arial"/>
                        </a:rPr>
                        <a:t> OGP Risk Assessment Data Directory – Vulnerability of Humans</a:t>
                      </a:r>
                    </a:p>
                  </a:txBody>
                  <a:tcPr anchor="ctr">
                    <a:lnL>
                      <a:noFill/>
                    </a:lnL>
                    <a:lnR>
                      <a:noFill/>
                    </a:lnR>
                    <a:lnT>
                      <a:noFill/>
                    </a:lnT>
                    <a:lnB>
                      <a:noFill/>
                    </a:lnB>
                    <a:solidFill>
                      <a:srgbClr val="FFC5C0"/>
                    </a:solidFill>
                  </a:tcPr>
                </a:tc>
                <a:extLst>
                  <a:ext uri="{0D108BD9-81ED-4DB2-BD59-A6C34878D82A}">
                    <a16:rowId xmlns:a16="http://schemas.microsoft.com/office/drawing/2014/main" val="10000"/>
                  </a:ext>
                </a:extLst>
              </a:tr>
            </a:tbl>
          </a:graphicData>
        </a:graphic>
      </p:graphicFrame>
      <p:sp>
        <p:nvSpPr>
          <p:cNvPr id="125" name="Round Same Side Corner Rectangle 124"/>
          <p:cNvSpPr/>
          <p:nvPr/>
        </p:nvSpPr>
        <p:spPr>
          <a:xfrm>
            <a:off x="3309621" y="1589572"/>
            <a:ext cx="504239" cy="2706077"/>
          </a:xfrm>
          <a:prstGeom prst="round2SameRect">
            <a:avLst/>
          </a:prstGeom>
          <a:gradFill>
            <a:gsLst>
              <a:gs pos="0">
                <a:srgbClr val="CD0E22"/>
              </a:gs>
              <a:gs pos="100000">
                <a:srgbClr val="CD0E22"/>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ound Same Side Corner Rectangle 125"/>
          <p:cNvSpPr/>
          <p:nvPr/>
        </p:nvSpPr>
        <p:spPr>
          <a:xfrm>
            <a:off x="4757421" y="921847"/>
            <a:ext cx="504239" cy="2758341"/>
          </a:xfrm>
          <a:prstGeom prst="round2SameRect">
            <a:avLst/>
          </a:prstGeom>
          <a:gradFill>
            <a:gsLst>
              <a:gs pos="0">
                <a:srgbClr val="CD0E22"/>
              </a:gs>
              <a:gs pos="100000">
                <a:srgbClr val="CD0E22"/>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Round Same Side Corner Rectangle 126"/>
          <p:cNvSpPr/>
          <p:nvPr/>
        </p:nvSpPr>
        <p:spPr>
          <a:xfrm>
            <a:off x="4253182" y="4897917"/>
            <a:ext cx="504239" cy="243536"/>
          </a:xfrm>
          <a:prstGeom prst="round2SameRect">
            <a:avLst/>
          </a:prstGeom>
          <a:gradFill>
            <a:gsLst>
              <a:gs pos="0">
                <a:srgbClr val="366FAA"/>
              </a:gs>
              <a:gs pos="100000">
                <a:srgbClr val="366FAA"/>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8" name="Round Same Side Corner Rectangle 127"/>
          <p:cNvSpPr/>
          <p:nvPr/>
        </p:nvSpPr>
        <p:spPr>
          <a:xfrm>
            <a:off x="6205221" y="944805"/>
            <a:ext cx="504239" cy="2373922"/>
          </a:xfrm>
          <a:prstGeom prst="round2SameRect">
            <a:avLst/>
          </a:prstGeom>
          <a:gradFill>
            <a:gsLst>
              <a:gs pos="0">
                <a:srgbClr val="CD0E22"/>
              </a:gs>
              <a:gs pos="100000">
                <a:srgbClr val="CD0E22"/>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Round Same Side Corner Rectangle 128"/>
          <p:cNvSpPr/>
          <p:nvPr/>
        </p:nvSpPr>
        <p:spPr>
          <a:xfrm>
            <a:off x="5700982" y="4745516"/>
            <a:ext cx="504239" cy="395936"/>
          </a:xfrm>
          <a:prstGeom prst="round2SameRect">
            <a:avLst/>
          </a:prstGeom>
          <a:gradFill>
            <a:gsLst>
              <a:gs pos="0">
                <a:srgbClr val="366FAA"/>
              </a:gs>
              <a:gs pos="100000">
                <a:srgbClr val="366FAA"/>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0" name="Round Same Side Corner Rectangle 129"/>
          <p:cNvSpPr/>
          <p:nvPr/>
        </p:nvSpPr>
        <p:spPr>
          <a:xfrm>
            <a:off x="7653021" y="964342"/>
            <a:ext cx="504239" cy="1992923"/>
          </a:xfrm>
          <a:prstGeom prst="round2SameRect">
            <a:avLst/>
          </a:prstGeom>
          <a:gradFill>
            <a:gsLst>
              <a:gs pos="0">
                <a:srgbClr val="CD0E22"/>
              </a:gs>
              <a:gs pos="100000">
                <a:srgbClr val="CD0E22"/>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ound Same Side Corner Rectangle 130"/>
          <p:cNvSpPr/>
          <p:nvPr/>
        </p:nvSpPr>
        <p:spPr>
          <a:xfrm>
            <a:off x="7148782" y="4326416"/>
            <a:ext cx="504239" cy="815037"/>
          </a:xfrm>
          <a:prstGeom prst="round2SameRect">
            <a:avLst/>
          </a:prstGeom>
          <a:gradFill>
            <a:gsLst>
              <a:gs pos="0">
                <a:srgbClr val="366FAA"/>
              </a:gs>
              <a:gs pos="100000">
                <a:srgbClr val="366FAA"/>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2" name="Round Same Side Corner Rectangle 131"/>
          <p:cNvSpPr/>
          <p:nvPr/>
        </p:nvSpPr>
        <p:spPr>
          <a:xfrm>
            <a:off x="9100821" y="1071805"/>
            <a:ext cx="504239" cy="1201614"/>
          </a:xfrm>
          <a:prstGeom prst="round2SameRect">
            <a:avLst/>
          </a:prstGeom>
          <a:gradFill>
            <a:gsLst>
              <a:gs pos="0">
                <a:srgbClr val="CD0E22"/>
              </a:gs>
              <a:gs pos="100000">
                <a:srgbClr val="CD0E22"/>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ound Same Side Corner Rectangle 132"/>
          <p:cNvSpPr/>
          <p:nvPr/>
        </p:nvSpPr>
        <p:spPr>
          <a:xfrm>
            <a:off x="8596582" y="3211258"/>
            <a:ext cx="504239" cy="1930194"/>
          </a:xfrm>
          <a:prstGeom prst="round2SameRect">
            <a:avLst/>
          </a:prstGeom>
          <a:gradFill>
            <a:gsLst>
              <a:gs pos="0">
                <a:srgbClr val="366FAA"/>
              </a:gs>
              <a:gs pos="100000">
                <a:srgbClr val="366FAA"/>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Round Same Side Corner Rectangle 133"/>
          <p:cNvSpPr/>
          <p:nvPr/>
        </p:nvSpPr>
        <p:spPr>
          <a:xfrm>
            <a:off x="2805382" y="4986817"/>
            <a:ext cx="504239" cy="154636"/>
          </a:xfrm>
          <a:prstGeom prst="round2SameRect">
            <a:avLst/>
          </a:prstGeom>
          <a:gradFill>
            <a:gsLst>
              <a:gs pos="0">
                <a:srgbClr val="366FAA"/>
              </a:gs>
              <a:gs pos="100000">
                <a:srgbClr val="366FAA"/>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TextBox 134"/>
          <p:cNvSpPr txBox="1"/>
          <p:nvPr/>
        </p:nvSpPr>
        <p:spPr>
          <a:xfrm>
            <a:off x="3316897" y="1589565"/>
            <a:ext cx="498231" cy="246221"/>
          </a:xfrm>
          <a:prstGeom prst="rect">
            <a:avLst/>
          </a:prstGeom>
          <a:noFill/>
        </p:spPr>
        <p:txBody>
          <a:bodyPr wrap="square" rtlCol="0">
            <a:spAutoFit/>
          </a:bodyPr>
          <a:lstStyle/>
          <a:p>
            <a:pPr algn="ctr"/>
            <a:r>
              <a:rPr lang="en-US" sz="1000" b="1">
                <a:solidFill>
                  <a:schemeClr val="bg1"/>
                </a:solidFill>
                <a:latin typeface="Arial"/>
                <a:cs typeface="Arial"/>
              </a:rPr>
              <a:t>33.6</a:t>
            </a:r>
          </a:p>
        </p:txBody>
      </p:sp>
      <p:sp>
        <p:nvSpPr>
          <p:cNvPr id="136" name="TextBox 135"/>
          <p:cNvSpPr txBox="1"/>
          <p:nvPr/>
        </p:nvSpPr>
        <p:spPr>
          <a:xfrm>
            <a:off x="4762743" y="1589565"/>
            <a:ext cx="498231" cy="246221"/>
          </a:xfrm>
          <a:prstGeom prst="rect">
            <a:avLst/>
          </a:prstGeom>
          <a:noFill/>
        </p:spPr>
        <p:txBody>
          <a:bodyPr wrap="square" rtlCol="0">
            <a:spAutoFit/>
          </a:bodyPr>
          <a:lstStyle/>
          <a:p>
            <a:pPr algn="ctr"/>
            <a:r>
              <a:rPr lang="en-US" sz="1000" b="1">
                <a:solidFill>
                  <a:schemeClr val="bg1"/>
                </a:solidFill>
                <a:latin typeface="Arial"/>
                <a:cs typeface="Arial"/>
              </a:rPr>
              <a:t>59.2</a:t>
            </a:r>
          </a:p>
        </p:txBody>
      </p:sp>
      <p:sp>
        <p:nvSpPr>
          <p:cNvPr id="137" name="TextBox 136"/>
          <p:cNvSpPr txBox="1"/>
          <p:nvPr/>
        </p:nvSpPr>
        <p:spPr>
          <a:xfrm>
            <a:off x="6218358" y="1589565"/>
            <a:ext cx="498231" cy="246221"/>
          </a:xfrm>
          <a:prstGeom prst="rect">
            <a:avLst/>
          </a:prstGeom>
          <a:noFill/>
        </p:spPr>
        <p:txBody>
          <a:bodyPr wrap="square" rtlCol="0">
            <a:spAutoFit/>
          </a:bodyPr>
          <a:lstStyle/>
          <a:p>
            <a:pPr algn="ctr"/>
            <a:r>
              <a:rPr lang="en-US" sz="1000" b="1">
                <a:solidFill>
                  <a:schemeClr val="bg1"/>
                </a:solidFill>
                <a:latin typeface="Arial"/>
                <a:cs typeface="Arial"/>
              </a:rPr>
              <a:t>69.2</a:t>
            </a:r>
          </a:p>
        </p:txBody>
      </p:sp>
      <p:sp>
        <p:nvSpPr>
          <p:cNvPr id="138" name="TextBox 137"/>
          <p:cNvSpPr txBox="1"/>
          <p:nvPr/>
        </p:nvSpPr>
        <p:spPr>
          <a:xfrm>
            <a:off x="7654435" y="1589565"/>
            <a:ext cx="498231" cy="246221"/>
          </a:xfrm>
          <a:prstGeom prst="rect">
            <a:avLst/>
          </a:prstGeom>
          <a:noFill/>
        </p:spPr>
        <p:txBody>
          <a:bodyPr wrap="square" rtlCol="0">
            <a:spAutoFit/>
          </a:bodyPr>
          <a:lstStyle/>
          <a:p>
            <a:pPr algn="ctr"/>
            <a:r>
              <a:rPr lang="en-US" sz="1000" b="1">
                <a:solidFill>
                  <a:schemeClr val="bg1"/>
                </a:solidFill>
                <a:latin typeface="Arial"/>
                <a:cs typeface="Arial"/>
              </a:rPr>
              <a:t>84.4</a:t>
            </a:r>
          </a:p>
        </p:txBody>
      </p:sp>
      <p:sp>
        <p:nvSpPr>
          <p:cNvPr id="139" name="TextBox 138"/>
          <p:cNvSpPr txBox="1"/>
          <p:nvPr/>
        </p:nvSpPr>
        <p:spPr>
          <a:xfrm>
            <a:off x="9110051" y="1589565"/>
            <a:ext cx="498231" cy="246221"/>
          </a:xfrm>
          <a:prstGeom prst="rect">
            <a:avLst/>
          </a:prstGeom>
          <a:noFill/>
        </p:spPr>
        <p:txBody>
          <a:bodyPr wrap="square" rtlCol="0">
            <a:spAutoFit/>
          </a:bodyPr>
          <a:lstStyle/>
          <a:p>
            <a:pPr algn="ctr"/>
            <a:r>
              <a:rPr lang="en-US" sz="1000" b="1">
                <a:solidFill>
                  <a:schemeClr val="bg1"/>
                </a:solidFill>
                <a:latin typeface="Arial"/>
                <a:cs typeface="Arial"/>
              </a:rPr>
              <a:t>108.4</a:t>
            </a:r>
          </a:p>
        </p:txBody>
      </p:sp>
      <p:sp>
        <p:nvSpPr>
          <p:cNvPr id="140" name="Round Same Side Corner Rectangle 139"/>
          <p:cNvSpPr/>
          <p:nvPr/>
        </p:nvSpPr>
        <p:spPr>
          <a:xfrm>
            <a:off x="3309621" y="4224072"/>
            <a:ext cx="504239" cy="917575"/>
          </a:xfrm>
          <a:prstGeom prst="round2SameRect">
            <a:avLst/>
          </a:prstGeom>
          <a:gradFill>
            <a:gsLst>
              <a:gs pos="1000">
                <a:schemeClr val="accent2">
                  <a:lumMod val="40000"/>
                  <a:lumOff val="60000"/>
                </a:schemeClr>
              </a:gs>
              <a:gs pos="100000">
                <a:srgbClr val="CD0E22"/>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Round Same Side Corner Rectangle 140"/>
          <p:cNvSpPr/>
          <p:nvPr/>
        </p:nvSpPr>
        <p:spPr>
          <a:xfrm>
            <a:off x="2805382" y="5105452"/>
            <a:ext cx="504239" cy="36000"/>
          </a:xfrm>
          <a:prstGeom prst="round2SameRect">
            <a:avLst/>
          </a:prstGeom>
          <a:gradFill>
            <a:gsLst>
              <a:gs pos="0">
                <a:schemeClr val="tx2">
                  <a:lumMod val="40000"/>
                  <a:lumOff val="60000"/>
                </a:schemeClr>
              </a:gs>
              <a:gs pos="100000">
                <a:srgbClr val="366FAA"/>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2" name="Round Same Side Corner Rectangle 141"/>
          <p:cNvSpPr/>
          <p:nvPr/>
        </p:nvSpPr>
        <p:spPr>
          <a:xfrm>
            <a:off x="4757421" y="3582489"/>
            <a:ext cx="504239" cy="1559158"/>
          </a:xfrm>
          <a:prstGeom prst="round2SameRect">
            <a:avLst/>
          </a:prstGeom>
          <a:gradFill>
            <a:gsLst>
              <a:gs pos="1000">
                <a:schemeClr val="accent2">
                  <a:lumMod val="40000"/>
                  <a:lumOff val="60000"/>
                </a:schemeClr>
              </a:gs>
              <a:gs pos="100000">
                <a:srgbClr val="CD0E22"/>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Round Same Side Corner Rectangle 142"/>
          <p:cNvSpPr/>
          <p:nvPr/>
        </p:nvSpPr>
        <p:spPr>
          <a:xfrm>
            <a:off x="4253182" y="5078147"/>
            <a:ext cx="504239" cy="63305"/>
          </a:xfrm>
          <a:prstGeom prst="round2SameRect">
            <a:avLst/>
          </a:prstGeom>
          <a:gradFill>
            <a:gsLst>
              <a:gs pos="0">
                <a:schemeClr val="tx2">
                  <a:lumMod val="40000"/>
                  <a:lumOff val="60000"/>
                </a:schemeClr>
              </a:gs>
              <a:gs pos="100000">
                <a:srgbClr val="366FAA"/>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Round Same Side Corner Rectangle 143"/>
          <p:cNvSpPr/>
          <p:nvPr/>
        </p:nvSpPr>
        <p:spPr>
          <a:xfrm>
            <a:off x="6205221" y="3252522"/>
            <a:ext cx="504239" cy="1889125"/>
          </a:xfrm>
          <a:prstGeom prst="round2SameRect">
            <a:avLst/>
          </a:prstGeom>
          <a:gradFill>
            <a:gsLst>
              <a:gs pos="1000">
                <a:schemeClr val="accent2">
                  <a:lumMod val="40000"/>
                  <a:lumOff val="60000"/>
                </a:schemeClr>
              </a:gs>
              <a:gs pos="100000">
                <a:srgbClr val="CD0E22"/>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Round Same Side Corner Rectangle 144"/>
          <p:cNvSpPr/>
          <p:nvPr/>
        </p:nvSpPr>
        <p:spPr>
          <a:xfrm>
            <a:off x="5700982" y="5036872"/>
            <a:ext cx="504239" cy="104580"/>
          </a:xfrm>
          <a:prstGeom prst="round2SameRect">
            <a:avLst/>
          </a:prstGeom>
          <a:gradFill>
            <a:gsLst>
              <a:gs pos="0">
                <a:schemeClr val="tx2">
                  <a:lumMod val="40000"/>
                  <a:lumOff val="60000"/>
                </a:schemeClr>
              </a:gs>
              <a:gs pos="100000">
                <a:srgbClr val="366FAA"/>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6" name="Round Same Side Corner Rectangle 145"/>
          <p:cNvSpPr/>
          <p:nvPr/>
        </p:nvSpPr>
        <p:spPr>
          <a:xfrm>
            <a:off x="7653021" y="2869335"/>
            <a:ext cx="504239" cy="2272312"/>
          </a:xfrm>
          <a:prstGeom prst="round2SameRect">
            <a:avLst/>
          </a:prstGeom>
          <a:gradFill>
            <a:gsLst>
              <a:gs pos="1000">
                <a:schemeClr val="accent2">
                  <a:lumMod val="40000"/>
                  <a:lumOff val="60000"/>
                </a:schemeClr>
              </a:gs>
              <a:gs pos="100000">
                <a:srgbClr val="CD0E22"/>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Round Same Side Corner Rectangle 146"/>
          <p:cNvSpPr/>
          <p:nvPr/>
        </p:nvSpPr>
        <p:spPr>
          <a:xfrm>
            <a:off x="7148782" y="4932097"/>
            <a:ext cx="504239" cy="209355"/>
          </a:xfrm>
          <a:prstGeom prst="round2SameRect">
            <a:avLst/>
          </a:prstGeom>
          <a:gradFill>
            <a:gsLst>
              <a:gs pos="0">
                <a:schemeClr val="tx2">
                  <a:lumMod val="40000"/>
                  <a:lumOff val="60000"/>
                </a:schemeClr>
              </a:gs>
              <a:gs pos="100000">
                <a:srgbClr val="366FAA"/>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Round Same Side Corner Rectangle 147"/>
          <p:cNvSpPr/>
          <p:nvPr/>
        </p:nvSpPr>
        <p:spPr>
          <a:xfrm>
            <a:off x="9100821" y="2188897"/>
            <a:ext cx="504239" cy="2952750"/>
          </a:xfrm>
          <a:prstGeom prst="round2SameRect">
            <a:avLst/>
          </a:prstGeom>
          <a:gradFill>
            <a:gsLst>
              <a:gs pos="1000">
                <a:schemeClr val="accent2">
                  <a:lumMod val="40000"/>
                  <a:lumOff val="60000"/>
                </a:schemeClr>
              </a:gs>
              <a:gs pos="100000">
                <a:srgbClr val="CD0E22"/>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Round Same Side Corner Rectangle 148"/>
          <p:cNvSpPr/>
          <p:nvPr/>
        </p:nvSpPr>
        <p:spPr>
          <a:xfrm>
            <a:off x="8596582" y="4655872"/>
            <a:ext cx="504239" cy="485580"/>
          </a:xfrm>
          <a:prstGeom prst="round2SameRect">
            <a:avLst/>
          </a:prstGeom>
          <a:gradFill>
            <a:gsLst>
              <a:gs pos="0">
                <a:schemeClr val="tx2">
                  <a:lumMod val="40000"/>
                  <a:lumOff val="60000"/>
                </a:schemeClr>
              </a:gs>
              <a:gs pos="100000">
                <a:srgbClr val="366FAA"/>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0" name="TextBox 149"/>
          <p:cNvSpPr txBox="1"/>
          <p:nvPr/>
        </p:nvSpPr>
        <p:spPr>
          <a:xfrm>
            <a:off x="2896821" y="5440097"/>
            <a:ext cx="801077" cy="246221"/>
          </a:xfrm>
          <a:prstGeom prst="rect">
            <a:avLst/>
          </a:prstGeom>
          <a:noFill/>
        </p:spPr>
        <p:txBody>
          <a:bodyPr wrap="square" rtlCol="0">
            <a:spAutoFit/>
          </a:bodyPr>
          <a:lstStyle/>
          <a:p>
            <a:pPr algn="ctr"/>
            <a:r>
              <a:rPr lang="en-US" sz="1000">
                <a:solidFill>
                  <a:srgbClr val="FFFFFF"/>
                </a:solidFill>
                <a:latin typeface="Arial"/>
                <a:cs typeface="Arial"/>
              </a:rPr>
              <a:t>1.4</a:t>
            </a:r>
          </a:p>
        </p:txBody>
      </p:sp>
      <p:sp>
        <p:nvSpPr>
          <p:cNvPr id="151" name="TextBox 150"/>
          <p:cNvSpPr txBox="1"/>
          <p:nvPr/>
        </p:nvSpPr>
        <p:spPr>
          <a:xfrm>
            <a:off x="2896821" y="5630597"/>
            <a:ext cx="801077" cy="246221"/>
          </a:xfrm>
          <a:prstGeom prst="rect">
            <a:avLst/>
          </a:prstGeom>
          <a:noFill/>
        </p:spPr>
        <p:txBody>
          <a:bodyPr wrap="square" rtlCol="0">
            <a:spAutoFit/>
          </a:bodyPr>
          <a:lstStyle/>
          <a:p>
            <a:pPr algn="ctr"/>
            <a:r>
              <a:rPr lang="en-US" sz="1000">
                <a:solidFill>
                  <a:srgbClr val="FFFFFF"/>
                </a:solidFill>
                <a:latin typeface="Arial"/>
                <a:cs typeface="Arial"/>
              </a:rPr>
              <a:t>33.6</a:t>
            </a:r>
          </a:p>
        </p:txBody>
      </p:sp>
      <p:sp>
        <p:nvSpPr>
          <p:cNvPr id="152" name="TextBox 151"/>
          <p:cNvSpPr txBox="1"/>
          <p:nvPr/>
        </p:nvSpPr>
        <p:spPr>
          <a:xfrm>
            <a:off x="4357321" y="5440097"/>
            <a:ext cx="801077" cy="246221"/>
          </a:xfrm>
          <a:prstGeom prst="rect">
            <a:avLst/>
          </a:prstGeom>
          <a:noFill/>
        </p:spPr>
        <p:txBody>
          <a:bodyPr wrap="square" rtlCol="0">
            <a:spAutoFit/>
          </a:bodyPr>
          <a:lstStyle/>
          <a:p>
            <a:pPr algn="ctr"/>
            <a:r>
              <a:rPr lang="en-US" sz="1000">
                <a:solidFill>
                  <a:srgbClr val="FFFFFF"/>
                </a:solidFill>
                <a:latin typeface="Arial"/>
                <a:cs typeface="Arial"/>
              </a:rPr>
              <a:t>2.28</a:t>
            </a:r>
          </a:p>
        </p:txBody>
      </p:sp>
      <p:sp>
        <p:nvSpPr>
          <p:cNvPr id="153" name="TextBox 152"/>
          <p:cNvSpPr txBox="1"/>
          <p:nvPr/>
        </p:nvSpPr>
        <p:spPr>
          <a:xfrm>
            <a:off x="4357321" y="5630597"/>
            <a:ext cx="801077" cy="246221"/>
          </a:xfrm>
          <a:prstGeom prst="rect">
            <a:avLst/>
          </a:prstGeom>
          <a:noFill/>
        </p:spPr>
        <p:txBody>
          <a:bodyPr wrap="square" rtlCol="0">
            <a:spAutoFit/>
          </a:bodyPr>
          <a:lstStyle/>
          <a:p>
            <a:pPr algn="ctr"/>
            <a:r>
              <a:rPr lang="en-US" sz="1000">
                <a:solidFill>
                  <a:srgbClr val="FFFFFF"/>
                </a:solidFill>
                <a:latin typeface="Arial"/>
                <a:cs typeface="Arial"/>
              </a:rPr>
              <a:t>59.2</a:t>
            </a:r>
          </a:p>
        </p:txBody>
      </p:sp>
      <p:sp>
        <p:nvSpPr>
          <p:cNvPr id="154" name="TextBox 153"/>
          <p:cNvSpPr txBox="1"/>
          <p:nvPr/>
        </p:nvSpPr>
        <p:spPr>
          <a:xfrm>
            <a:off x="5792421" y="5440097"/>
            <a:ext cx="801077" cy="246221"/>
          </a:xfrm>
          <a:prstGeom prst="rect">
            <a:avLst/>
          </a:prstGeom>
          <a:noFill/>
        </p:spPr>
        <p:txBody>
          <a:bodyPr wrap="square" rtlCol="0">
            <a:spAutoFit/>
          </a:bodyPr>
          <a:lstStyle/>
          <a:p>
            <a:pPr algn="ctr"/>
            <a:r>
              <a:rPr lang="en-US" sz="1000">
                <a:solidFill>
                  <a:srgbClr val="FFFFFF"/>
                </a:solidFill>
                <a:latin typeface="Arial"/>
                <a:cs typeface="Arial"/>
              </a:rPr>
              <a:t>3.76</a:t>
            </a:r>
          </a:p>
        </p:txBody>
      </p:sp>
      <p:sp>
        <p:nvSpPr>
          <p:cNvPr id="155" name="TextBox 154"/>
          <p:cNvSpPr txBox="1"/>
          <p:nvPr/>
        </p:nvSpPr>
        <p:spPr>
          <a:xfrm>
            <a:off x="5792421" y="5630597"/>
            <a:ext cx="801077" cy="246221"/>
          </a:xfrm>
          <a:prstGeom prst="rect">
            <a:avLst/>
          </a:prstGeom>
          <a:noFill/>
        </p:spPr>
        <p:txBody>
          <a:bodyPr wrap="square" rtlCol="0">
            <a:spAutoFit/>
          </a:bodyPr>
          <a:lstStyle/>
          <a:p>
            <a:pPr algn="ctr"/>
            <a:r>
              <a:rPr lang="en-US" sz="1000">
                <a:solidFill>
                  <a:srgbClr val="FFFFFF"/>
                </a:solidFill>
                <a:latin typeface="Arial"/>
                <a:cs typeface="Arial"/>
              </a:rPr>
              <a:t>69.2</a:t>
            </a:r>
          </a:p>
        </p:txBody>
      </p:sp>
      <p:sp>
        <p:nvSpPr>
          <p:cNvPr id="156" name="TextBox 155"/>
          <p:cNvSpPr txBox="1"/>
          <p:nvPr/>
        </p:nvSpPr>
        <p:spPr>
          <a:xfrm>
            <a:off x="7240221" y="5440097"/>
            <a:ext cx="801077" cy="246221"/>
          </a:xfrm>
          <a:prstGeom prst="rect">
            <a:avLst/>
          </a:prstGeom>
          <a:noFill/>
        </p:spPr>
        <p:txBody>
          <a:bodyPr wrap="square" rtlCol="0">
            <a:spAutoFit/>
          </a:bodyPr>
          <a:lstStyle/>
          <a:p>
            <a:pPr algn="ctr"/>
            <a:r>
              <a:rPr lang="en-US" sz="1000">
                <a:solidFill>
                  <a:srgbClr val="FFFFFF"/>
                </a:solidFill>
                <a:latin typeface="Arial"/>
                <a:cs typeface="Arial"/>
              </a:rPr>
              <a:t>7.76</a:t>
            </a:r>
          </a:p>
        </p:txBody>
      </p:sp>
      <p:sp>
        <p:nvSpPr>
          <p:cNvPr id="157" name="TextBox 156"/>
          <p:cNvSpPr txBox="1"/>
          <p:nvPr/>
        </p:nvSpPr>
        <p:spPr>
          <a:xfrm>
            <a:off x="7240221" y="5630597"/>
            <a:ext cx="801077" cy="246221"/>
          </a:xfrm>
          <a:prstGeom prst="rect">
            <a:avLst/>
          </a:prstGeom>
          <a:noFill/>
        </p:spPr>
        <p:txBody>
          <a:bodyPr wrap="square" rtlCol="0">
            <a:spAutoFit/>
          </a:bodyPr>
          <a:lstStyle/>
          <a:p>
            <a:pPr algn="ctr"/>
            <a:r>
              <a:rPr lang="en-US" sz="1000">
                <a:solidFill>
                  <a:srgbClr val="FFFFFF"/>
                </a:solidFill>
                <a:latin typeface="Arial"/>
                <a:cs typeface="Arial"/>
              </a:rPr>
              <a:t>84.4</a:t>
            </a:r>
          </a:p>
        </p:txBody>
      </p:sp>
      <p:sp>
        <p:nvSpPr>
          <p:cNvPr id="158" name="TextBox 157"/>
          <p:cNvSpPr txBox="1"/>
          <p:nvPr/>
        </p:nvSpPr>
        <p:spPr>
          <a:xfrm>
            <a:off x="8688021" y="5440097"/>
            <a:ext cx="801077" cy="246221"/>
          </a:xfrm>
          <a:prstGeom prst="rect">
            <a:avLst/>
          </a:prstGeom>
          <a:noFill/>
        </p:spPr>
        <p:txBody>
          <a:bodyPr wrap="square" rtlCol="0">
            <a:spAutoFit/>
          </a:bodyPr>
          <a:lstStyle/>
          <a:p>
            <a:pPr algn="ctr"/>
            <a:r>
              <a:rPr lang="en-US" sz="1000">
                <a:solidFill>
                  <a:srgbClr val="FFFFFF"/>
                </a:solidFill>
                <a:latin typeface="Arial"/>
                <a:cs typeface="Arial"/>
              </a:rPr>
              <a:t>17.84</a:t>
            </a:r>
          </a:p>
        </p:txBody>
      </p:sp>
      <p:sp>
        <p:nvSpPr>
          <p:cNvPr id="159" name="TextBox 158"/>
          <p:cNvSpPr txBox="1"/>
          <p:nvPr/>
        </p:nvSpPr>
        <p:spPr>
          <a:xfrm>
            <a:off x="8688021" y="5630597"/>
            <a:ext cx="801077" cy="246221"/>
          </a:xfrm>
          <a:prstGeom prst="rect">
            <a:avLst/>
          </a:prstGeom>
          <a:noFill/>
        </p:spPr>
        <p:txBody>
          <a:bodyPr wrap="square" rtlCol="0">
            <a:spAutoFit/>
          </a:bodyPr>
          <a:lstStyle/>
          <a:p>
            <a:pPr algn="ctr"/>
            <a:r>
              <a:rPr lang="en-US" sz="1000">
                <a:solidFill>
                  <a:srgbClr val="FFFFFF"/>
                </a:solidFill>
                <a:latin typeface="Arial"/>
                <a:cs typeface="Arial"/>
              </a:rPr>
              <a:t>108.4</a:t>
            </a:r>
          </a:p>
        </p:txBody>
      </p:sp>
      <p:sp>
        <p:nvSpPr>
          <p:cNvPr id="160" name="Round Same Side Corner Rectangle 159"/>
          <p:cNvSpPr/>
          <p:nvPr/>
        </p:nvSpPr>
        <p:spPr>
          <a:xfrm>
            <a:off x="1026063" y="5686282"/>
            <a:ext cx="144000" cy="144000"/>
          </a:xfrm>
          <a:prstGeom prst="round2SameRect">
            <a:avLst/>
          </a:prstGeom>
          <a:gradFill>
            <a:gsLst>
              <a:gs pos="100000">
                <a:srgbClr val="CD0E22"/>
              </a:gs>
              <a:gs pos="0">
                <a:schemeClr val="accent2">
                  <a:lumMod val="40000"/>
                  <a:lumOff val="6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1" name="Rectangle 160"/>
          <p:cNvSpPr/>
          <p:nvPr/>
        </p:nvSpPr>
        <p:spPr>
          <a:xfrm>
            <a:off x="2773949" y="4254909"/>
            <a:ext cx="4248964" cy="226591"/>
          </a:xfrm>
          <a:prstGeom prst="rect">
            <a:avLst/>
          </a:prstGeom>
          <a:solidFill>
            <a:schemeClr val="bg1">
              <a:alpha val="75000"/>
            </a:schemeClr>
          </a:solidFill>
        </p:spPr>
        <p:txBody>
          <a:bodyPr wrap="none" lIns="36000" tIns="36000" rIns="36000" bIns="36000">
            <a:spAutoFit/>
          </a:bodyPr>
          <a:lstStyle/>
          <a:p>
            <a:pPr>
              <a:defRPr sz="1800" b="1" i="0" u="none" strike="noStrike" kern="1200" baseline="0">
                <a:solidFill>
                  <a:sysClr val="windowText" lastClr="000000"/>
                </a:solidFill>
                <a:latin typeface="+mn-lt"/>
                <a:ea typeface="+mn-ea"/>
                <a:cs typeface="+mn-cs"/>
              </a:defRPr>
            </a:pPr>
            <a:r>
              <a:rPr lang="en-US" sz="1000">
                <a:latin typeface="Arial"/>
                <a:cs typeface="Arial"/>
              </a:rPr>
              <a:t>Pain within approximately 10 seconds; rapid escape is only possible</a:t>
            </a:r>
          </a:p>
        </p:txBody>
      </p:sp>
      <p:sp>
        <p:nvSpPr>
          <p:cNvPr id="162" name="Rectangle 161"/>
          <p:cNvSpPr/>
          <p:nvPr/>
        </p:nvSpPr>
        <p:spPr>
          <a:xfrm>
            <a:off x="1074114" y="4362370"/>
            <a:ext cx="1158408" cy="261610"/>
          </a:xfrm>
          <a:prstGeom prst="rect">
            <a:avLst/>
          </a:prstGeom>
        </p:spPr>
        <p:txBody>
          <a:bodyPr wrap="square">
            <a:spAutoFit/>
          </a:bodyPr>
          <a:lstStyle/>
          <a:p>
            <a:pPr algn="r">
              <a:defRPr sz="1800" b="1" i="0" u="none" strike="noStrike" kern="1200" baseline="0">
                <a:solidFill>
                  <a:sysClr val="windowText" lastClr="000000"/>
                </a:solidFill>
                <a:latin typeface="+mn-lt"/>
                <a:ea typeface="+mn-ea"/>
                <a:cs typeface="+mn-cs"/>
              </a:defRPr>
            </a:pPr>
            <a:r>
              <a:rPr lang="en-US" sz="1100">
                <a:solidFill>
                  <a:srgbClr val="CD0E22"/>
                </a:solidFill>
                <a:latin typeface="Arial"/>
                <a:cs typeface="Arial"/>
              </a:rPr>
              <a:t>&gt;6 kW/m2</a:t>
            </a:r>
          </a:p>
        </p:txBody>
      </p:sp>
      <p:sp>
        <p:nvSpPr>
          <p:cNvPr id="163" name="Rectangle 162"/>
          <p:cNvSpPr/>
          <p:nvPr/>
        </p:nvSpPr>
        <p:spPr>
          <a:xfrm>
            <a:off x="2813026" y="3571063"/>
            <a:ext cx="3770943" cy="226591"/>
          </a:xfrm>
          <a:prstGeom prst="rect">
            <a:avLst/>
          </a:prstGeom>
          <a:solidFill>
            <a:schemeClr val="bg1">
              <a:alpha val="75000"/>
            </a:schemeClr>
          </a:solidFill>
        </p:spPr>
        <p:txBody>
          <a:bodyPr wrap="none" lIns="36000" tIns="36000" rIns="36000" bIns="36000">
            <a:spAutoFit/>
          </a:bodyPr>
          <a:lstStyle/>
          <a:p>
            <a:pPr>
              <a:defRPr sz="1800" b="1" i="0" u="none" strike="noStrike" kern="1200" baseline="0">
                <a:solidFill>
                  <a:sysClr val="windowText" lastClr="000000"/>
                </a:solidFill>
                <a:latin typeface="+mn-lt"/>
                <a:ea typeface="+mn-ea"/>
                <a:cs typeface="+mn-cs"/>
              </a:defRPr>
            </a:pPr>
            <a:r>
              <a:rPr lang="en-US" sz="1000">
                <a:latin typeface="Arial"/>
                <a:cs typeface="Arial"/>
              </a:rPr>
              <a:t>Significant chance of fatality for medium duration exposure</a:t>
            </a:r>
          </a:p>
        </p:txBody>
      </p:sp>
      <p:sp>
        <p:nvSpPr>
          <p:cNvPr id="164" name="Rectangle 163"/>
          <p:cNvSpPr/>
          <p:nvPr/>
        </p:nvSpPr>
        <p:spPr>
          <a:xfrm>
            <a:off x="1074114" y="3678524"/>
            <a:ext cx="1158408" cy="261610"/>
          </a:xfrm>
          <a:prstGeom prst="rect">
            <a:avLst/>
          </a:prstGeom>
        </p:spPr>
        <p:txBody>
          <a:bodyPr wrap="square">
            <a:spAutoFit/>
          </a:bodyPr>
          <a:lstStyle/>
          <a:p>
            <a:pPr algn="r">
              <a:defRPr sz="1800" b="1" i="0" u="none" strike="noStrike" kern="1200" baseline="0">
                <a:solidFill>
                  <a:sysClr val="windowText" lastClr="000000"/>
                </a:solidFill>
                <a:latin typeface="+mn-lt"/>
                <a:ea typeface="+mn-ea"/>
                <a:cs typeface="+mn-cs"/>
              </a:defRPr>
            </a:pPr>
            <a:r>
              <a:rPr lang="en-US" sz="1100">
                <a:solidFill>
                  <a:srgbClr val="CD0E22"/>
                </a:solidFill>
                <a:latin typeface="Arial"/>
                <a:cs typeface="Arial"/>
              </a:rPr>
              <a:t>12.5 kW/m2</a:t>
            </a:r>
          </a:p>
        </p:txBody>
      </p:sp>
      <p:cxnSp>
        <p:nvCxnSpPr>
          <p:cNvPr id="165" name="Straight Connector 164"/>
          <p:cNvCxnSpPr/>
          <p:nvPr/>
        </p:nvCxnSpPr>
        <p:spPr>
          <a:xfrm>
            <a:off x="2203205" y="3816956"/>
            <a:ext cx="7620000" cy="1588"/>
          </a:xfrm>
          <a:prstGeom prst="line">
            <a:avLst/>
          </a:prstGeom>
          <a:ln>
            <a:solidFill>
              <a:srgbClr val="CD0E22"/>
            </a:solidFill>
          </a:ln>
          <a:effectLst/>
        </p:spPr>
        <p:style>
          <a:lnRef idx="2">
            <a:schemeClr val="accent1"/>
          </a:lnRef>
          <a:fillRef idx="0">
            <a:schemeClr val="accent1"/>
          </a:fillRef>
          <a:effectRef idx="1">
            <a:schemeClr val="accent1"/>
          </a:effectRef>
          <a:fontRef idx="minor">
            <a:schemeClr val="tx1"/>
          </a:fontRef>
        </p:style>
      </p:cxnSp>
      <p:sp>
        <p:nvSpPr>
          <p:cNvPr id="166" name="Rectangle 165"/>
          <p:cNvSpPr/>
          <p:nvPr/>
        </p:nvSpPr>
        <p:spPr>
          <a:xfrm>
            <a:off x="2813026" y="2232674"/>
            <a:ext cx="5817027" cy="226591"/>
          </a:xfrm>
          <a:prstGeom prst="rect">
            <a:avLst/>
          </a:prstGeom>
          <a:solidFill>
            <a:schemeClr val="bg1">
              <a:alpha val="75000"/>
            </a:schemeClr>
          </a:solidFill>
        </p:spPr>
        <p:txBody>
          <a:bodyPr wrap="none" lIns="36000" tIns="36000" rIns="36000" bIns="36000">
            <a:spAutoFit/>
          </a:bodyPr>
          <a:lstStyle/>
          <a:p>
            <a:pPr>
              <a:defRPr sz="1800" b="1" i="0" u="none" strike="noStrike" kern="1200" baseline="0">
                <a:solidFill>
                  <a:sysClr val="windowText" lastClr="000000"/>
                </a:solidFill>
                <a:latin typeface="+mn-lt"/>
                <a:ea typeface="+mn-ea"/>
                <a:cs typeface="+mn-cs"/>
              </a:defRPr>
            </a:pPr>
            <a:r>
              <a:rPr lang="en-US" sz="1000">
                <a:latin typeface="Arial"/>
                <a:cs typeface="Arial"/>
              </a:rPr>
              <a:t>Likely fatality for extended exposure, unprotected steel will reach thermal stress temperatures</a:t>
            </a:r>
          </a:p>
        </p:txBody>
      </p:sp>
      <p:sp>
        <p:nvSpPr>
          <p:cNvPr id="167" name="Rectangle 166"/>
          <p:cNvSpPr/>
          <p:nvPr/>
        </p:nvSpPr>
        <p:spPr>
          <a:xfrm>
            <a:off x="1074114" y="2340135"/>
            <a:ext cx="1158408" cy="261610"/>
          </a:xfrm>
          <a:prstGeom prst="rect">
            <a:avLst/>
          </a:prstGeom>
        </p:spPr>
        <p:txBody>
          <a:bodyPr wrap="square">
            <a:spAutoFit/>
          </a:bodyPr>
          <a:lstStyle/>
          <a:p>
            <a:pPr algn="r">
              <a:defRPr sz="1800" b="1" i="0" u="none" strike="noStrike" kern="1200" baseline="0">
                <a:solidFill>
                  <a:sysClr val="windowText" lastClr="000000"/>
                </a:solidFill>
                <a:latin typeface="+mn-lt"/>
                <a:ea typeface="+mn-ea"/>
                <a:cs typeface="+mn-cs"/>
              </a:defRPr>
            </a:pPr>
            <a:r>
              <a:rPr lang="en-US" sz="1100">
                <a:solidFill>
                  <a:srgbClr val="CD0E22"/>
                </a:solidFill>
                <a:latin typeface="Arial"/>
                <a:cs typeface="Arial"/>
              </a:rPr>
              <a:t>25 kW/m2</a:t>
            </a:r>
          </a:p>
        </p:txBody>
      </p:sp>
      <p:cxnSp>
        <p:nvCxnSpPr>
          <p:cNvPr id="168" name="Straight Connector 167"/>
          <p:cNvCxnSpPr/>
          <p:nvPr/>
        </p:nvCxnSpPr>
        <p:spPr>
          <a:xfrm>
            <a:off x="2203205" y="2478567"/>
            <a:ext cx="7620000" cy="1588"/>
          </a:xfrm>
          <a:prstGeom prst="line">
            <a:avLst/>
          </a:prstGeom>
          <a:ln>
            <a:solidFill>
              <a:srgbClr val="CD0E22"/>
            </a:solidFill>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p:cNvCxnSpPr/>
          <p:nvPr/>
        </p:nvCxnSpPr>
        <p:spPr>
          <a:xfrm>
            <a:off x="2203205" y="4481263"/>
            <a:ext cx="7620000" cy="1588"/>
          </a:xfrm>
          <a:prstGeom prst="line">
            <a:avLst/>
          </a:prstGeom>
          <a:ln>
            <a:solidFill>
              <a:srgbClr val="CD0E22"/>
            </a:solidFill>
          </a:ln>
          <a:effectLst/>
        </p:spPr>
        <p:style>
          <a:lnRef idx="2">
            <a:schemeClr val="accent1"/>
          </a:lnRef>
          <a:fillRef idx="0">
            <a:schemeClr val="accent1"/>
          </a:fillRef>
          <a:effectRef idx="1">
            <a:schemeClr val="accent1"/>
          </a:effectRef>
          <a:fontRef idx="minor">
            <a:schemeClr val="tx1"/>
          </a:fontRef>
        </p:style>
      </p:cxnSp>
      <p:sp>
        <p:nvSpPr>
          <p:cNvPr id="170" name="Round Same Side Corner Rectangle 169"/>
          <p:cNvSpPr/>
          <p:nvPr/>
        </p:nvSpPr>
        <p:spPr>
          <a:xfrm>
            <a:off x="1026649" y="5494512"/>
            <a:ext cx="144000" cy="144000"/>
          </a:xfrm>
          <a:prstGeom prst="round2SameRect">
            <a:avLst/>
          </a:prstGeom>
          <a:gradFill>
            <a:gsLst>
              <a:gs pos="0">
                <a:schemeClr val="tx2">
                  <a:lumMod val="40000"/>
                  <a:lumOff val="60000"/>
                </a:schemeClr>
              </a:gs>
              <a:gs pos="100000">
                <a:srgbClr val="366FAA"/>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1" name="Straight Connector 170"/>
          <p:cNvCxnSpPr/>
          <p:nvPr/>
        </p:nvCxnSpPr>
        <p:spPr>
          <a:xfrm>
            <a:off x="3278471" y="4222699"/>
            <a:ext cx="567267" cy="1588"/>
          </a:xfrm>
          <a:prstGeom prst="line">
            <a:avLst/>
          </a:prstGeom>
          <a:ln>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2" name="Straight Connector 171"/>
          <p:cNvCxnSpPr/>
          <p:nvPr/>
        </p:nvCxnSpPr>
        <p:spPr>
          <a:xfrm>
            <a:off x="4722038" y="3579232"/>
            <a:ext cx="567267" cy="1588"/>
          </a:xfrm>
          <a:prstGeom prst="line">
            <a:avLst/>
          </a:prstGeom>
          <a:ln>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3" name="Straight Connector 172"/>
          <p:cNvCxnSpPr/>
          <p:nvPr/>
        </p:nvCxnSpPr>
        <p:spPr>
          <a:xfrm>
            <a:off x="6169838" y="3249032"/>
            <a:ext cx="567267" cy="1588"/>
          </a:xfrm>
          <a:prstGeom prst="line">
            <a:avLst/>
          </a:prstGeom>
          <a:ln>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p:cNvCxnSpPr/>
          <p:nvPr/>
        </p:nvCxnSpPr>
        <p:spPr>
          <a:xfrm>
            <a:off x="7621871" y="2863799"/>
            <a:ext cx="567267" cy="1588"/>
          </a:xfrm>
          <a:prstGeom prst="line">
            <a:avLst/>
          </a:prstGeom>
          <a:ln>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p:cNvCxnSpPr/>
          <p:nvPr/>
        </p:nvCxnSpPr>
        <p:spPr>
          <a:xfrm>
            <a:off x="9069672" y="2182233"/>
            <a:ext cx="567267" cy="1588"/>
          </a:xfrm>
          <a:prstGeom prst="line">
            <a:avLst/>
          </a:prstGeom>
          <a:ln>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6" name="Straight Connector 175"/>
          <p:cNvCxnSpPr/>
          <p:nvPr/>
        </p:nvCxnSpPr>
        <p:spPr>
          <a:xfrm>
            <a:off x="2762006" y="5098999"/>
            <a:ext cx="546099" cy="1587"/>
          </a:xfrm>
          <a:prstGeom prst="line">
            <a:avLst/>
          </a:prstGeom>
          <a:ln>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7" name="Straight Connector 176"/>
          <p:cNvCxnSpPr/>
          <p:nvPr/>
        </p:nvCxnSpPr>
        <p:spPr>
          <a:xfrm>
            <a:off x="4209806" y="5077831"/>
            <a:ext cx="546099" cy="1587"/>
          </a:xfrm>
          <a:prstGeom prst="line">
            <a:avLst/>
          </a:prstGeom>
          <a:ln>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p:cNvCxnSpPr/>
          <p:nvPr/>
        </p:nvCxnSpPr>
        <p:spPr>
          <a:xfrm>
            <a:off x="5657606" y="5035497"/>
            <a:ext cx="546099" cy="1587"/>
          </a:xfrm>
          <a:prstGeom prst="line">
            <a:avLst/>
          </a:prstGeom>
          <a:ln>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79" name="Straight Connector 178"/>
          <p:cNvCxnSpPr/>
          <p:nvPr/>
        </p:nvCxnSpPr>
        <p:spPr>
          <a:xfrm>
            <a:off x="7105406" y="4929665"/>
            <a:ext cx="546099" cy="1587"/>
          </a:xfrm>
          <a:prstGeom prst="line">
            <a:avLst/>
          </a:prstGeom>
          <a:ln>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p:cNvCxnSpPr/>
          <p:nvPr/>
        </p:nvCxnSpPr>
        <p:spPr>
          <a:xfrm>
            <a:off x="8553206" y="4650266"/>
            <a:ext cx="546099" cy="1587"/>
          </a:xfrm>
          <a:prstGeom prst="line">
            <a:avLst/>
          </a:prstGeom>
          <a:ln>
            <a:solidFill>
              <a:schemeClr val="bg1"/>
            </a:solidFill>
            <a:prstDash val="sysDash"/>
          </a:ln>
          <a:effectLst/>
        </p:spPr>
        <p:style>
          <a:lnRef idx="2">
            <a:schemeClr val="accent1"/>
          </a:lnRef>
          <a:fillRef idx="0">
            <a:schemeClr val="accent1"/>
          </a:fillRef>
          <a:effectRef idx="1">
            <a:schemeClr val="accent1"/>
          </a:effectRef>
          <a:fontRef idx="minor">
            <a:schemeClr val="tx1"/>
          </a:fontRef>
        </p:style>
      </p:cxnSp>
      <p:sp>
        <p:nvSpPr>
          <p:cNvPr id="181" name="Rectangle 180"/>
          <p:cNvSpPr/>
          <p:nvPr/>
        </p:nvSpPr>
        <p:spPr>
          <a:xfrm>
            <a:off x="1070206" y="1290944"/>
            <a:ext cx="1158408" cy="261610"/>
          </a:xfrm>
          <a:prstGeom prst="rect">
            <a:avLst/>
          </a:prstGeom>
        </p:spPr>
        <p:txBody>
          <a:bodyPr wrap="square">
            <a:spAutoFit/>
          </a:bodyPr>
          <a:lstStyle/>
          <a:p>
            <a:pPr algn="r">
              <a:defRPr sz="1800" b="1" i="0" u="none" strike="noStrike" kern="1200" baseline="0">
                <a:solidFill>
                  <a:sysClr val="windowText" lastClr="000000"/>
                </a:solidFill>
                <a:latin typeface="+mn-lt"/>
                <a:ea typeface="+mn-ea"/>
                <a:cs typeface="+mn-cs"/>
              </a:defRPr>
            </a:pPr>
            <a:r>
              <a:rPr lang="en-US" sz="1100">
                <a:solidFill>
                  <a:srgbClr val="CD0E22"/>
                </a:solidFill>
                <a:latin typeface="Arial"/>
                <a:cs typeface="Arial"/>
              </a:rPr>
              <a:t>35 kW/m2</a:t>
            </a:r>
          </a:p>
        </p:txBody>
      </p:sp>
      <p:cxnSp>
        <p:nvCxnSpPr>
          <p:cNvPr id="182" name="Straight Connector 181"/>
          <p:cNvCxnSpPr/>
          <p:nvPr/>
        </p:nvCxnSpPr>
        <p:spPr>
          <a:xfrm>
            <a:off x="2199297" y="1429376"/>
            <a:ext cx="7620000" cy="1588"/>
          </a:xfrm>
          <a:prstGeom prst="line">
            <a:avLst/>
          </a:prstGeom>
          <a:ln>
            <a:solidFill>
              <a:srgbClr val="CD0E22"/>
            </a:solidFill>
          </a:ln>
          <a:effectLst/>
        </p:spPr>
        <p:style>
          <a:lnRef idx="2">
            <a:schemeClr val="accent1"/>
          </a:lnRef>
          <a:fillRef idx="0">
            <a:schemeClr val="accent1"/>
          </a:fillRef>
          <a:effectRef idx="1">
            <a:schemeClr val="accent1"/>
          </a:effectRef>
          <a:fontRef idx="minor">
            <a:schemeClr val="tx1"/>
          </a:fontRef>
        </p:style>
      </p:cxnSp>
      <p:sp>
        <p:nvSpPr>
          <p:cNvPr id="185" name="TextBox 184"/>
          <p:cNvSpPr txBox="1"/>
          <p:nvPr/>
        </p:nvSpPr>
        <p:spPr>
          <a:xfrm>
            <a:off x="1279082" y="719867"/>
            <a:ext cx="3343993" cy="369332"/>
          </a:xfrm>
          <a:prstGeom prst="rect">
            <a:avLst/>
          </a:prstGeom>
          <a:noFill/>
        </p:spPr>
        <p:txBody>
          <a:bodyPr wrap="square" rtlCol="0">
            <a:spAutoFit/>
          </a:bodyPr>
          <a:lstStyle/>
          <a:p>
            <a:pPr>
              <a:spcAft>
                <a:spcPts val="600"/>
              </a:spcAft>
            </a:pPr>
            <a:r>
              <a:rPr lang="en-US" b="1">
                <a:solidFill>
                  <a:srgbClr val="CD0E22"/>
                </a:solidFill>
                <a:latin typeface="Helvetica Neue"/>
                <a:cs typeface="Helvetica Neue"/>
              </a:rPr>
              <a:t>Radiated Heat:</a:t>
            </a:r>
            <a:r>
              <a:rPr lang="en-US" b="1">
                <a:solidFill>
                  <a:srgbClr val="CD0E22"/>
                </a:solidFill>
                <a:latin typeface="Arial"/>
                <a:cs typeface="Arial"/>
              </a:rPr>
              <a:t> 0.5 m</a:t>
            </a:r>
          </a:p>
        </p:txBody>
      </p:sp>
      <p:sp>
        <p:nvSpPr>
          <p:cNvPr id="186" name="Rectangle 185"/>
          <p:cNvSpPr/>
          <p:nvPr/>
        </p:nvSpPr>
        <p:spPr>
          <a:xfrm>
            <a:off x="3824970" y="595969"/>
            <a:ext cx="7527945" cy="246221"/>
          </a:xfrm>
          <a:prstGeom prst="rect">
            <a:avLst/>
          </a:prstGeom>
        </p:spPr>
        <p:txBody>
          <a:bodyPr wrap="square">
            <a:spAutoFit/>
          </a:bodyPr>
          <a:lstStyle/>
          <a:p>
            <a:pPr>
              <a:defRPr sz="1800" b="1" i="0" u="none" strike="noStrike" kern="1200" baseline="0">
                <a:solidFill>
                  <a:sysClr val="windowText" lastClr="000000"/>
                </a:solidFill>
                <a:latin typeface="+mn-lt"/>
                <a:ea typeface="+mn-ea"/>
                <a:cs typeface="+mn-cs"/>
              </a:defRPr>
            </a:pPr>
            <a:r>
              <a:rPr lang="en-US" sz="1000">
                <a:solidFill>
                  <a:srgbClr val="CD0E22"/>
                </a:solidFill>
              </a:rPr>
              <a:t>Heat radiated at 0.5 </a:t>
            </a:r>
            <a:r>
              <a:rPr lang="en-US" sz="1000" err="1">
                <a:solidFill>
                  <a:srgbClr val="CD0E22"/>
                </a:solidFill>
              </a:rPr>
              <a:t>m</a:t>
            </a:r>
            <a:r>
              <a:rPr lang="en-US" sz="1000">
                <a:solidFill>
                  <a:srgbClr val="CD0E22"/>
                </a:solidFill>
              </a:rPr>
              <a:t> from the unexposed side of a steel door in a BS EN1634-1 fire test over time in minutes</a:t>
            </a:r>
          </a:p>
        </p:txBody>
      </p:sp>
      <p:sp>
        <p:nvSpPr>
          <p:cNvPr id="187" name="Rectangle 186"/>
          <p:cNvSpPr/>
          <p:nvPr/>
        </p:nvSpPr>
        <p:spPr>
          <a:xfrm>
            <a:off x="2809118" y="1183483"/>
            <a:ext cx="4034688" cy="226591"/>
          </a:xfrm>
          <a:prstGeom prst="rect">
            <a:avLst/>
          </a:prstGeom>
          <a:solidFill>
            <a:schemeClr val="bg1">
              <a:alpha val="75000"/>
            </a:schemeClr>
          </a:solidFill>
        </p:spPr>
        <p:txBody>
          <a:bodyPr wrap="none" lIns="36000" tIns="36000" rIns="36000" bIns="36000">
            <a:spAutoFit/>
          </a:bodyPr>
          <a:lstStyle/>
          <a:p>
            <a:pPr>
              <a:defRPr sz="1800" b="1" i="0" u="none" strike="noStrike" kern="1200" baseline="0">
                <a:solidFill>
                  <a:sysClr val="windowText" lastClr="000000"/>
                </a:solidFill>
                <a:latin typeface="+mn-lt"/>
                <a:ea typeface="+mn-ea"/>
                <a:cs typeface="+mn-cs"/>
              </a:defRPr>
            </a:pPr>
            <a:r>
              <a:rPr lang="en-US" sz="1000" b="1"/>
              <a:t>Significant chance of fatality for people exposed instantaneously</a:t>
            </a:r>
            <a:endParaRPr lang="en-US" sz="1000">
              <a:latin typeface="Arial"/>
              <a:cs typeface="Arial"/>
            </a:endParaRPr>
          </a:p>
        </p:txBody>
      </p:sp>
      <p:sp>
        <p:nvSpPr>
          <p:cNvPr id="188" name="Rectangle 187"/>
          <p:cNvSpPr/>
          <p:nvPr/>
        </p:nvSpPr>
        <p:spPr>
          <a:xfrm>
            <a:off x="0" y="0"/>
            <a:ext cx="12191999" cy="6858000"/>
          </a:xfrm>
          <a:prstGeom prst="rect">
            <a:avLst/>
          </a:prstGeom>
          <a:solidFill>
            <a:schemeClr val="bg1">
              <a:alpha val="9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TextBox 188"/>
          <p:cNvSpPr txBox="1"/>
          <p:nvPr/>
        </p:nvSpPr>
        <p:spPr>
          <a:xfrm>
            <a:off x="1509592" y="2449433"/>
            <a:ext cx="7991228" cy="1015663"/>
          </a:xfrm>
          <a:prstGeom prst="rect">
            <a:avLst/>
          </a:prstGeom>
          <a:noFill/>
        </p:spPr>
        <p:txBody>
          <a:bodyPr wrap="square" rtlCol="0">
            <a:spAutoFit/>
          </a:bodyPr>
          <a:lstStyle/>
          <a:p>
            <a:pPr algn="ctr">
              <a:spcAft>
                <a:spcPts val="600"/>
              </a:spcAft>
            </a:pPr>
            <a:r>
              <a:rPr lang="en-US" sz="3000">
                <a:solidFill>
                  <a:srgbClr val="CD0E22"/>
                </a:solidFill>
                <a:latin typeface="Arial"/>
                <a:cs typeface="Arial"/>
              </a:rPr>
              <a:t>Now let’s look at the </a:t>
            </a:r>
            <a:br>
              <a:rPr lang="en-US" sz="3000" b="1">
                <a:solidFill>
                  <a:srgbClr val="CD0E22"/>
                </a:solidFill>
                <a:latin typeface="Arial"/>
                <a:cs typeface="Arial"/>
              </a:rPr>
            </a:br>
            <a:r>
              <a:rPr lang="en-US" sz="3000" b="1">
                <a:solidFill>
                  <a:srgbClr val="CD0E22"/>
                </a:solidFill>
                <a:latin typeface="Arial"/>
                <a:cs typeface="Arial"/>
              </a:rPr>
              <a:t>Thermal Radiation Effects from 0.5 </a:t>
            </a:r>
            <a:r>
              <a:rPr lang="en-US" sz="3000" b="1" err="1">
                <a:solidFill>
                  <a:srgbClr val="CD0E22"/>
                </a:solidFill>
                <a:latin typeface="Arial"/>
                <a:cs typeface="Arial"/>
              </a:rPr>
              <a:t>m</a:t>
            </a:r>
            <a:endParaRPr lang="en-US" sz="3000" b="1">
              <a:solidFill>
                <a:srgbClr val="CD0E22"/>
              </a:solidFill>
              <a:latin typeface="Arial"/>
              <a:cs typeface="Arial"/>
            </a:endParaRPr>
          </a:p>
        </p:txBody>
      </p:sp>
    </p:spTree>
    <p:extLst>
      <p:ext uri="{BB962C8B-B14F-4D97-AF65-F5344CB8AC3E}">
        <p14:creationId xmlns:p14="http://schemas.microsoft.com/office/powerpoint/2010/main" val="243916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89"/>
                                        </p:tgtEl>
                                      </p:cBhvr>
                                    </p:animEffect>
                                    <p:set>
                                      <p:cBhvr>
                                        <p:cTn id="7" dur="1" fill="hold">
                                          <p:stCondLst>
                                            <p:cond delay="999"/>
                                          </p:stCondLst>
                                        </p:cTn>
                                        <p:tgtEl>
                                          <p:spTgt spid="18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188"/>
                                        </p:tgtEl>
                                      </p:cBhvr>
                                    </p:animEffect>
                                    <p:set>
                                      <p:cBhvr>
                                        <p:cTn id="10" dur="1" fill="hold">
                                          <p:stCondLst>
                                            <p:cond delay="1999"/>
                                          </p:stCondLst>
                                        </p:cTn>
                                        <p:tgtEl>
                                          <p:spTgt spid="18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1"/>
                                        </p:tgtEl>
                                        <p:attrNameLst>
                                          <p:attrName>style.visibility</p:attrName>
                                        </p:attrNameLst>
                                      </p:cBhvr>
                                      <p:to>
                                        <p:strVal val="visible"/>
                                      </p:to>
                                    </p:set>
                                    <p:animEffect transition="in" filter="fade">
                                      <p:cBhvr>
                                        <p:cTn id="15" dur="1000"/>
                                        <p:tgtEl>
                                          <p:spTgt spid="151"/>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125"/>
                                        </p:tgtEl>
                                        <p:attrNameLst>
                                          <p:attrName>style.visibility</p:attrName>
                                        </p:attrNameLst>
                                      </p:cBhvr>
                                      <p:to>
                                        <p:strVal val="visible"/>
                                      </p:to>
                                    </p:set>
                                    <p:animEffect transition="in" filter="slide(fromBottom)">
                                      <p:cBhvr>
                                        <p:cTn id="18" dur="500"/>
                                        <p:tgtEl>
                                          <p:spTgt spid="1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5"/>
                                        </p:tgtEl>
                                        <p:attrNameLst>
                                          <p:attrName>style.visibility</p:attrName>
                                        </p:attrNameLst>
                                      </p:cBhvr>
                                      <p:to>
                                        <p:strVal val="visible"/>
                                      </p:to>
                                    </p:set>
                                    <p:animEffect transition="in" filter="fade">
                                      <p:cBhvr>
                                        <p:cTn id="21" dur="1000"/>
                                        <p:tgtEl>
                                          <p:spTgt spid="13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3"/>
                                        </p:tgtEl>
                                        <p:attrNameLst>
                                          <p:attrName>style.visibility</p:attrName>
                                        </p:attrNameLst>
                                      </p:cBhvr>
                                      <p:to>
                                        <p:strVal val="visible"/>
                                      </p:to>
                                    </p:set>
                                    <p:animEffect transition="in" filter="fade">
                                      <p:cBhvr>
                                        <p:cTn id="24" dur="1000"/>
                                        <p:tgtEl>
                                          <p:spTgt spid="153"/>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26"/>
                                        </p:tgtEl>
                                        <p:attrNameLst>
                                          <p:attrName>style.visibility</p:attrName>
                                        </p:attrNameLst>
                                      </p:cBhvr>
                                      <p:to>
                                        <p:strVal val="visible"/>
                                      </p:to>
                                    </p:set>
                                    <p:animEffect transition="in" filter="slide(fromBottom)">
                                      <p:cBhvr>
                                        <p:cTn id="27" dur="500"/>
                                        <p:tgtEl>
                                          <p:spTgt spid="1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6"/>
                                        </p:tgtEl>
                                        <p:attrNameLst>
                                          <p:attrName>style.visibility</p:attrName>
                                        </p:attrNameLst>
                                      </p:cBhvr>
                                      <p:to>
                                        <p:strVal val="visible"/>
                                      </p:to>
                                    </p:set>
                                    <p:animEffect transition="in" filter="fade">
                                      <p:cBhvr>
                                        <p:cTn id="30" dur="1000"/>
                                        <p:tgtEl>
                                          <p:spTgt spid="13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5"/>
                                        </p:tgtEl>
                                        <p:attrNameLst>
                                          <p:attrName>style.visibility</p:attrName>
                                        </p:attrNameLst>
                                      </p:cBhvr>
                                      <p:to>
                                        <p:strVal val="visible"/>
                                      </p:to>
                                    </p:set>
                                    <p:animEffect transition="in" filter="fade">
                                      <p:cBhvr>
                                        <p:cTn id="33" dur="1000"/>
                                        <p:tgtEl>
                                          <p:spTgt spid="155"/>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128"/>
                                        </p:tgtEl>
                                        <p:attrNameLst>
                                          <p:attrName>style.visibility</p:attrName>
                                        </p:attrNameLst>
                                      </p:cBhvr>
                                      <p:to>
                                        <p:strVal val="visible"/>
                                      </p:to>
                                    </p:set>
                                    <p:animEffect transition="in" filter="slide(fromBottom)">
                                      <p:cBhvr>
                                        <p:cTn id="36" dur="500"/>
                                        <p:tgtEl>
                                          <p:spTgt spid="12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7"/>
                                        </p:tgtEl>
                                        <p:attrNameLst>
                                          <p:attrName>style.visibility</p:attrName>
                                        </p:attrNameLst>
                                      </p:cBhvr>
                                      <p:to>
                                        <p:strVal val="visible"/>
                                      </p:to>
                                    </p:set>
                                    <p:animEffect transition="in" filter="fade">
                                      <p:cBhvr>
                                        <p:cTn id="39" dur="1000"/>
                                        <p:tgtEl>
                                          <p:spTgt spid="13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7"/>
                                        </p:tgtEl>
                                        <p:attrNameLst>
                                          <p:attrName>style.visibility</p:attrName>
                                        </p:attrNameLst>
                                      </p:cBhvr>
                                      <p:to>
                                        <p:strVal val="visible"/>
                                      </p:to>
                                    </p:set>
                                    <p:animEffect transition="in" filter="fade">
                                      <p:cBhvr>
                                        <p:cTn id="42" dur="1000"/>
                                        <p:tgtEl>
                                          <p:spTgt spid="157"/>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130"/>
                                        </p:tgtEl>
                                        <p:attrNameLst>
                                          <p:attrName>style.visibility</p:attrName>
                                        </p:attrNameLst>
                                      </p:cBhvr>
                                      <p:to>
                                        <p:strVal val="visible"/>
                                      </p:to>
                                    </p:set>
                                    <p:animEffect transition="in" filter="slide(fromBottom)">
                                      <p:cBhvr>
                                        <p:cTn id="45" dur="500"/>
                                        <p:tgtEl>
                                          <p:spTgt spid="1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8"/>
                                        </p:tgtEl>
                                        <p:attrNameLst>
                                          <p:attrName>style.visibility</p:attrName>
                                        </p:attrNameLst>
                                      </p:cBhvr>
                                      <p:to>
                                        <p:strVal val="visible"/>
                                      </p:to>
                                    </p:set>
                                    <p:animEffect transition="in" filter="fade">
                                      <p:cBhvr>
                                        <p:cTn id="48" dur="1000"/>
                                        <p:tgtEl>
                                          <p:spTgt spid="13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9"/>
                                        </p:tgtEl>
                                        <p:attrNameLst>
                                          <p:attrName>style.visibility</p:attrName>
                                        </p:attrNameLst>
                                      </p:cBhvr>
                                      <p:to>
                                        <p:strVal val="visible"/>
                                      </p:to>
                                    </p:set>
                                    <p:animEffect transition="in" filter="fade">
                                      <p:cBhvr>
                                        <p:cTn id="51" dur="1000"/>
                                        <p:tgtEl>
                                          <p:spTgt spid="159"/>
                                        </p:tgtEl>
                                      </p:cBhvr>
                                    </p:animEffect>
                                  </p:childTnLst>
                                </p:cTn>
                              </p:par>
                              <p:par>
                                <p:cTn id="52" presetID="12" presetClass="entr" presetSubtype="4" fill="hold" grpId="0" nodeType="withEffect">
                                  <p:stCondLst>
                                    <p:cond delay="0"/>
                                  </p:stCondLst>
                                  <p:childTnLst>
                                    <p:set>
                                      <p:cBhvr>
                                        <p:cTn id="53" dur="1" fill="hold">
                                          <p:stCondLst>
                                            <p:cond delay="0"/>
                                          </p:stCondLst>
                                        </p:cTn>
                                        <p:tgtEl>
                                          <p:spTgt spid="132"/>
                                        </p:tgtEl>
                                        <p:attrNameLst>
                                          <p:attrName>style.visibility</p:attrName>
                                        </p:attrNameLst>
                                      </p:cBhvr>
                                      <p:to>
                                        <p:strVal val="visible"/>
                                      </p:to>
                                    </p:set>
                                    <p:animEffect transition="in" filter="slide(fromBottom)">
                                      <p:cBhvr>
                                        <p:cTn id="54" dur="500"/>
                                        <p:tgtEl>
                                          <p:spTgt spid="13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39"/>
                                        </p:tgtEl>
                                        <p:attrNameLst>
                                          <p:attrName>style.visibility</p:attrName>
                                        </p:attrNameLst>
                                      </p:cBhvr>
                                      <p:to>
                                        <p:strVal val="visible"/>
                                      </p:to>
                                    </p:set>
                                    <p:animEffect transition="in" filter="fade">
                                      <p:cBhvr>
                                        <p:cTn id="57" dur="1000"/>
                                        <p:tgtEl>
                                          <p:spTgt spid="13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50"/>
                                        </p:tgtEl>
                                        <p:attrNameLst>
                                          <p:attrName>style.visibility</p:attrName>
                                        </p:attrNameLst>
                                      </p:cBhvr>
                                      <p:to>
                                        <p:strVal val="visible"/>
                                      </p:to>
                                    </p:set>
                                    <p:animEffect transition="in" filter="fade">
                                      <p:cBhvr>
                                        <p:cTn id="60" dur="1000"/>
                                        <p:tgtEl>
                                          <p:spTgt spid="150"/>
                                        </p:tgtEl>
                                      </p:cBhvr>
                                    </p:animEffect>
                                  </p:childTnLst>
                                </p:cTn>
                              </p:par>
                              <p:par>
                                <p:cTn id="61" presetID="12" presetClass="entr" presetSubtype="4" fill="hold" grpId="0" nodeType="withEffect">
                                  <p:stCondLst>
                                    <p:cond delay="0"/>
                                  </p:stCondLst>
                                  <p:childTnLst>
                                    <p:set>
                                      <p:cBhvr>
                                        <p:cTn id="62" dur="1" fill="hold">
                                          <p:stCondLst>
                                            <p:cond delay="0"/>
                                          </p:stCondLst>
                                        </p:cTn>
                                        <p:tgtEl>
                                          <p:spTgt spid="134"/>
                                        </p:tgtEl>
                                        <p:attrNameLst>
                                          <p:attrName>style.visibility</p:attrName>
                                        </p:attrNameLst>
                                      </p:cBhvr>
                                      <p:to>
                                        <p:strVal val="visible"/>
                                      </p:to>
                                    </p:set>
                                    <p:animEffect transition="in" filter="slide(fromBottom)">
                                      <p:cBhvr>
                                        <p:cTn id="63" dur="500"/>
                                        <p:tgtEl>
                                          <p:spTgt spid="13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52"/>
                                        </p:tgtEl>
                                        <p:attrNameLst>
                                          <p:attrName>style.visibility</p:attrName>
                                        </p:attrNameLst>
                                      </p:cBhvr>
                                      <p:to>
                                        <p:strVal val="visible"/>
                                      </p:to>
                                    </p:set>
                                    <p:animEffect transition="in" filter="fade">
                                      <p:cBhvr>
                                        <p:cTn id="66" dur="1000"/>
                                        <p:tgtEl>
                                          <p:spTgt spid="152"/>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127"/>
                                        </p:tgtEl>
                                        <p:attrNameLst>
                                          <p:attrName>style.visibility</p:attrName>
                                        </p:attrNameLst>
                                      </p:cBhvr>
                                      <p:to>
                                        <p:strVal val="visible"/>
                                      </p:to>
                                    </p:set>
                                    <p:animEffect transition="in" filter="slide(fromBottom)">
                                      <p:cBhvr>
                                        <p:cTn id="69" dur="500"/>
                                        <p:tgtEl>
                                          <p:spTgt spid="127"/>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54"/>
                                        </p:tgtEl>
                                        <p:attrNameLst>
                                          <p:attrName>style.visibility</p:attrName>
                                        </p:attrNameLst>
                                      </p:cBhvr>
                                      <p:to>
                                        <p:strVal val="visible"/>
                                      </p:to>
                                    </p:set>
                                    <p:animEffect transition="in" filter="fade">
                                      <p:cBhvr>
                                        <p:cTn id="72" dur="1000"/>
                                        <p:tgtEl>
                                          <p:spTgt spid="154"/>
                                        </p:tgtEl>
                                      </p:cBhvr>
                                    </p:animEffect>
                                  </p:childTnLst>
                                </p:cTn>
                              </p:par>
                              <p:par>
                                <p:cTn id="73" presetID="12" presetClass="entr" presetSubtype="4" fill="hold" grpId="0" nodeType="withEffect">
                                  <p:stCondLst>
                                    <p:cond delay="0"/>
                                  </p:stCondLst>
                                  <p:childTnLst>
                                    <p:set>
                                      <p:cBhvr>
                                        <p:cTn id="74" dur="1" fill="hold">
                                          <p:stCondLst>
                                            <p:cond delay="0"/>
                                          </p:stCondLst>
                                        </p:cTn>
                                        <p:tgtEl>
                                          <p:spTgt spid="129"/>
                                        </p:tgtEl>
                                        <p:attrNameLst>
                                          <p:attrName>style.visibility</p:attrName>
                                        </p:attrNameLst>
                                      </p:cBhvr>
                                      <p:to>
                                        <p:strVal val="visible"/>
                                      </p:to>
                                    </p:set>
                                    <p:animEffect transition="in" filter="slide(fromBottom)">
                                      <p:cBhvr>
                                        <p:cTn id="75" dur="500"/>
                                        <p:tgtEl>
                                          <p:spTgt spid="12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56"/>
                                        </p:tgtEl>
                                        <p:attrNameLst>
                                          <p:attrName>style.visibility</p:attrName>
                                        </p:attrNameLst>
                                      </p:cBhvr>
                                      <p:to>
                                        <p:strVal val="visible"/>
                                      </p:to>
                                    </p:set>
                                    <p:animEffect transition="in" filter="fade">
                                      <p:cBhvr>
                                        <p:cTn id="78" dur="1000"/>
                                        <p:tgtEl>
                                          <p:spTgt spid="156"/>
                                        </p:tgtEl>
                                      </p:cBhvr>
                                    </p:animEffect>
                                  </p:childTnLst>
                                </p:cTn>
                              </p:par>
                              <p:par>
                                <p:cTn id="79" presetID="12" presetClass="entr" presetSubtype="4" fill="hold" grpId="0" nodeType="withEffect">
                                  <p:stCondLst>
                                    <p:cond delay="0"/>
                                  </p:stCondLst>
                                  <p:childTnLst>
                                    <p:set>
                                      <p:cBhvr>
                                        <p:cTn id="80" dur="1" fill="hold">
                                          <p:stCondLst>
                                            <p:cond delay="0"/>
                                          </p:stCondLst>
                                        </p:cTn>
                                        <p:tgtEl>
                                          <p:spTgt spid="131"/>
                                        </p:tgtEl>
                                        <p:attrNameLst>
                                          <p:attrName>style.visibility</p:attrName>
                                        </p:attrNameLst>
                                      </p:cBhvr>
                                      <p:to>
                                        <p:strVal val="visible"/>
                                      </p:to>
                                    </p:set>
                                    <p:animEffect transition="in" filter="slide(fromBottom)">
                                      <p:cBhvr>
                                        <p:cTn id="81" dur="500"/>
                                        <p:tgtEl>
                                          <p:spTgt spid="13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158"/>
                                        </p:tgtEl>
                                        <p:attrNameLst>
                                          <p:attrName>style.visibility</p:attrName>
                                        </p:attrNameLst>
                                      </p:cBhvr>
                                      <p:to>
                                        <p:strVal val="visible"/>
                                      </p:to>
                                    </p:set>
                                    <p:animEffect transition="in" filter="fade">
                                      <p:cBhvr>
                                        <p:cTn id="84" dur="1000"/>
                                        <p:tgtEl>
                                          <p:spTgt spid="158"/>
                                        </p:tgtEl>
                                      </p:cBhvr>
                                    </p:animEffect>
                                  </p:childTnLst>
                                </p:cTn>
                              </p:par>
                              <p:par>
                                <p:cTn id="85" presetID="12" presetClass="entr" presetSubtype="4" fill="hold" grpId="0" nodeType="withEffect">
                                  <p:stCondLst>
                                    <p:cond delay="0"/>
                                  </p:stCondLst>
                                  <p:childTnLst>
                                    <p:set>
                                      <p:cBhvr>
                                        <p:cTn id="86" dur="1" fill="hold">
                                          <p:stCondLst>
                                            <p:cond delay="0"/>
                                          </p:stCondLst>
                                        </p:cTn>
                                        <p:tgtEl>
                                          <p:spTgt spid="133"/>
                                        </p:tgtEl>
                                        <p:attrNameLst>
                                          <p:attrName>style.visibility</p:attrName>
                                        </p:attrNameLst>
                                      </p:cBhvr>
                                      <p:to>
                                        <p:strVal val="visible"/>
                                      </p:to>
                                    </p:set>
                                    <p:animEffect transition="in" filter="slide(fromBottom)">
                                      <p:cBhvr>
                                        <p:cTn id="87" dur="500"/>
                                        <p:tgtEl>
                                          <p:spTgt spid="133"/>
                                        </p:tgtEl>
                                      </p:cBhvr>
                                    </p:animEffect>
                                  </p:childTnLst>
                                </p:cTn>
                              </p:par>
                            </p:childTnLst>
                          </p:cTn>
                        </p:par>
                        <p:par>
                          <p:cTn id="88" fill="hold">
                            <p:stCondLst>
                              <p:cond delay="1000"/>
                            </p:stCondLst>
                            <p:childTnLst>
                              <p:par>
                                <p:cTn id="89" presetID="18" presetClass="entr" presetSubtype="12" fill="hold" nodeType="afterEffect">
                                  <p:stCondLst>
                                    <p:cond delay="0"/>
                                  </p:stCondLst>
                                  <p:childTnLst>
                                    <p:set>
                                      <p:cBhvr>
                                        <p:cTn id="90" dur="1" fill="hold">
                                          <p:stCondLst>
                                            <p:cond delay="0"/>
                                          </p:stCondLst>
                                        </p:cTn>
                                        <p:tgtEl>
                                          <p:spTgt spid="171"/>
                                        </p:tgtEl>
                                        <p:attrNameLst>
                                          <p:attrName>style.visibility</p:attrName>
                                        </p:attrNameLst>
                                      </p:cBhvr>
                                      <p:to>
                                        <p:strVal val="visible"/>
                                      </p:to>
                                    </p:set>
                                    <p:animEffect transition="in" filter="strips(downLeft)">
                                      <p:cBhvr>
                                        <p:cTn id="91" dur="500"/>
                                        <p:tgtEl>
                                          <p:spTgt spid="171"/>
                                        </p:tgtEl>
                                      </p:cBhvr>
                                    </p:animEffect>
                                  </p:childTnLst>
                                </p:cTn>
                              </p:par>
                              <p:par>
                                <p:cTn id="92" presetID="18" presetClass="entr" presetSubtype="12" fill="hold" nodeType="withEffect">
                                  <p:stCondLst>
                                    <p:cond delay="0"/>
                                  </p:stCondLst>
                                  <p:childTnLst>
                                    <p:set>
                                      <p:cBhvr>
                                        <p:cTn id="93" dur="1" fill="hold">
                                          <p:stCondLst>
                                            <p:cond delay="0"/>
                                          </p:stCondLst>
                                        </p:cTn>
                                        <p:tgtEl>
                                          <p:spTgt spid="172"/>
                                        </p:tgtEl>
                                        <p:attrNameLst>
                                          <p:attrName>style.visibility</p:attrName>
                                        </p:attrNameLst>
                                      </p:cBhvr>
                                      <p:to>
                                        <p:strVal val="visible"/>
                                      </p:to>
                                    </p:set>
                                    <p:animEffect transition="in" filter="strips(downLeft)">
                                      <p:cBhvr>
                                        <p:cTn id="94" dur="500"/>
                                        <p:tgtEl>
                                          <p:spTgt spid="172"/>
                                        </p:tgtEl>
                                      </p:cBhvr>
                                    </p:animEffect>
                                  </p:childTnLst>
                                </p:cTn>
                              </p:par>
                              <p:par>
                                <p:cTn id="95" presetID="18" presetClass="entr" presetSubtype="12" fill="hold" nodeType="withEffect">
                                  <p:stCondLst>
                                    <p:cond delay="0"/>
                                  </p:stCondLst>
                                  <p:childTnLst>
                                    <p:set>
                                      <p:cBhvr>
                                        <p:cTn id="96" dur="1" fill="hold">
                                          <p:stCondLst>
                                            <p:cond delay="0"/>
                                          </p:stCondLst>
                                        </p:cTn>
                                        <p:tgtEl>
                                          <p:spTgt spid="173"/>
                                        </p:tgtEl>
                                        <p:attrNameLst>
                                          <p:attrName>style.visibility</p:attrName>
                                        </p:attrNameLst>
                                      </p:cBhvr>
                                      <p:to>
                                        <p:strVal val="visible"/>
                                      </p:to>
                                    </p:set>
                                    <p:animEffect transition="in" filter="strips(downLeft)">
                                      <p:cBhvr>
                                        <p:cTn id="97" dur="500"/>
                                        <p:tgtEl>
                                          <p:spTgt spid="173"/>
                                        </p:tgtEl>
                                      </p:cBhvr>
                                    </p:animEffect>
                                  </p:childTnLst>
                                </p:cTn>
                              </p:par>
                              <p:par>
                                <p:cTn id="98" presetID="18" presetClass="entr" presetSubtype="12" fill="hold" nodeType="withEffect">
                                  <p:stCondLst>
                                    <p:cond delay="0"/>
                                  </p:stCondLst>
                                  <p:childTnLst>
                                    <p:set>
                                      <p:cBhvr>
                                        <p:cTn id="99" dur="1" fill="hold">
                                          <p:stCondLst>
                                            <p:cond delay="0"/>
                                          </p:stCondLst>
                                        </p:cTn>
                                        <p:tgtEl>
                                          <p:spTgt spid="175"/>
                                        </p:tgtEl>
                                        <p:attrNameLst>
                                          <p:attrName>style.visibility</p:attrName>
                                        </p:attrNameLst>
                                      </p:cBhvr>
                                      <p:to>
                                        <p:strVal val="visible"/>
                                      </p:to>
                                    </p:set>
                                    <p:animEffect transition="in" filter="strips(downLeft)">
                                      <p:cBhvr>
                                        <p:cTn id="100" dur="500"/>
                                        <p:tgtEl>
                                          <p:spTgt spid="175"/>
                                        </p:tgtEl>
                                      </p:cBhvr>
                                    </p:animEffect>
                                  </p:childTnLst>
                                </p:cTn>
                              </p:par>
                              <p:par>
                                <p:cTn id="101" presetID="18" presetClass="entr" presetSubtype="12" fill="hold" nodeType="withEffect">
                                  <p:stCondLst>
                                    <p:cond delay="0"/>
                                  </p:stCondLst>
                                  <p:childTnLst>
                                    <p:set>
                                      <p:cBhvr>
                                        <p:cTn id="102" dur="1" fill="hold">
                                          <p:stCondLst>
                                            <p:cond delay="0"/>
                                          </p:stCondLst>
                                        </p:cTn>
                                        <p:tgtEl>
                                          <p:spTgt spid="174"/>
                                        </p:tgtEl>
                                        <p:attrNameLst>
                                          <p:attrName>style.visibility</p:attrName>
                                        </p:attrNameLst>
                                      </p:cBhvr>
                                      <p:to>
                                        <p:strVal val="visible"/>
                                      </p:to>
                                    </p:set>
                                    <p:animEffect transition="in" filter="strips(downLeft)">
                                      <p:cBhvr>
                                        <p:cTn id="103" dur="500"/>
                                        <p:tgtEl>
                                          <p:spTgt spid="174"/>
                                        </p:tgtEl>
                                      </p:cBhvr>
                                    </p:animEffect>
                                  </p:childTnLst>
                                </p:cTn>
                              </p:par>
                              <p:par>
                                <p:cTn id="104" presetID="18" presetClass="entr" presetSubtype="12" fill="hold" nodeType="withEffect">
                                  <p:stCondLst>
                                    <p:cond delay="0"/>
                                  </p:stCondLst>
                                  <p:childTnLst>
                                    <p:set>
                                      <p:cBhvr>
                                        <p:cTn id="105" dur="1" fill="hold">
                                          <p:stCondLst>
                                            <p:cond delay="0"/>
                                          </p:stCondLst>
                                        </p:cTn>
                                        <p:tgtEl>
                                          <p:spTgt spid="176"/>
                                        </p:tgtEl>
                                        <p:attrNameLst>
                                          <p:attrName>style.visibility</p:attrName>
                                        </p:attrNameLst>
                                      </p:cBhvr>
                                      <p:to>
                                        <p:strVal val="visible"/>
                                      </p:to>
                                    </p:set>
                                    <p:animEffect transition="in" filter="strips(downLeft)">
                                      <p:cBhvr>
                                        <p:cTn id="106" dur="500"/>
                                        <p:tgtEl>
                                          <p:spTgt spid="176"/>
                                        </p:tgtEl>
                                      </p:cBhvr>
                                    </p:animEffect>
                                  </p:childTnLst>
                                </p:cTn>
                              </p:par>
                              <p:par>
                                <p:cTn id="107" presetID="18" presetClass="entr" presetSubtype="12" fill="hold" nodeType="withEffect">
                                  <p:stCondLst>
                                    <p:cond delay="0"/>
                                  </p:stCondLst>
                                  <p:childTnLst>
                                    <p:set>
                                      <p:cBhvr>
                                        <p:cTn id="108" dur="1" fill="hold">
                                          <p:stCondLst>
                                            <p:cond delay="0"/>
                                          </p:stCondLst>
                                        </p:cTn>
                                        <p:tgtEl>
                                          <p:spTgt spid="177"/>
                                        </p:tgtEl>
                                        <p:attrNameLst>
                                          <p:attrName>style.visibility</p:attrName>
                                        </p:attrNameLst>
                                      </p:cBhvr>
                                      <p:to>
                                        <p:strVal val="visible"/>
                                      </p:to>
                                    </p:set>
                                    <p:animEffect transition="in" filter="strips(downLeft)">
                                      <p:cBhvr>
                                        <p:cTn id="109" dur="500"/>
                                        <p:tgtEl>
                                          <p:spTgt spid="177"/>
                                        </p:tgtEl>
                                      </p:cBhvr>
                                    </p:animEffect>
                                  </p:childTnLst>
                                </p:cTn>
                              </p:par>
                              <p:par>
                                <p:cTn id="110" presetID="18" presetClass="entr" presetSubtype="12" fill="hold" nodeType="withEffect">
                                  <p:stCondLst>
                                    <p:cond delay="0"/>
                                  </p:stCondLst>
                                  <p:childTnLst>
                                    <p:set>
                                      <p:cBhvr>
                                        <p:cTn id="111" dur="1" fill="hold">
                                          <p:stCondLst>
                                            <p:cond delay="0"/>
                                          </p:stCondLst>
                                        </p:cTn>
                                        <p:tgtEl>
                                          <p:spTgt spid="178"/>
                                        </p:tgtEl>
                                        <p:attrNameLst>
                                          <p:attrName>style.visibility</p:attrName>
                                        </p:attrNameLst>
                                      </p:cBhvr>
                                      <p:to>
                                        <p:strVal val="visible"/>
                                      </p:to>
                                    </p:set>
                                    <p:animEffect transition="in" filter="strips(downLeft)">
                                      <p:cBhvr>
                                        <p:cTn id="112" dur="500"/>
                                        <p:tgtEl>
                                          <p:spTgt spid="178"/>
                                        </p:tgtEl>
                                      </p:cBhvr>
                                    </p:animEffect>
                                  </p:childTnLst>
                                </p:cTn>
                              </p:par>
                              <p:par>
                                <p:cTn id="113" presetID="18" presetClass="entr" presetSubtype="12" fill="hold" nodeType="withEffect">
                                  <p:stCondLst>
                                    <p:cond delay="0"/>
                                  </p:stCondLst>
                                  <p:childTnLst>
                                    <p:set>
                                      <p:cBhvr>
                                        <p:cTn id="114" dur="1" fill="hold">
                                          <p:stCondLst>
                                            <p:cond delay="0"/>
                                          </p:stCondLst>
                                        </p:cTn>
                                        <p:tgtEl>
                                          <p:spTgt spid="179"/>
                                        </p:tgtEl>
                                        <p:attrNameLst>
                                          <p:attrName>style.visibility</p:attrName>
                                        </p:attrNameLst>
                                      </p:cBhvr>
                                      <p:to>
                                        <p:strVal val="visible"/>
                                      </p:to>
                                    </p:set>
                                    <p:animEffect transition="in" filter="strips(downLeft)">
                                      <p:cBhvr>
                                        <p:cTn id="115" dur="500"/>
                                        <p:tgtEl>
                                          <p:spTgt spid="179"/>
                                        </p:tgtEl>
                                      </p:cBhvr>
                                    </p:animEffect>
                                  </p:childTnLst>
                                </p:cTn>
                              </p:par>
                              <p:par>
                                <p:cTn id="116" presetID="18" presetClass="entr" presetSubtype="12" fill="hold" nodeType="withEffect">
                                  <p:stCondLst>
                                    <p:cond delay="0"/>
                                  </p:stCondLst>
                                  <p:childTnLst>
                                    <p:set>
                                      <p:cBhvr>
                                        <p:cTn id="117" dur="1" fill="hold">
                                          <p:stCondLst>
                                            <p:cond delay="0"/>
                                          </p:stCondLst>
                                        </p:cTn>
                                        <p:tgtEl>
                                          <p:spTgt spid="180"/>
                                        </p:tgtEl>
                                        <p:attrNameLst>
                                          <p:attrName>style.visibility</p:attrName>
                                        </p:attrNameLst>
                                      </p:cBhvr>
                                      <p:to>
                                        <p:strVal val="visible"/>
                                      </p:to>
                                    </p:set>
                                    <p:animEffect transition="in" filter="strips(downLeft)">
                                      <p:cBhvr>
                                        <p:cTn id="118" dur="500"/>
                                        <p:tgtEl>
                                          <p:spTgt spid="180"/>
                                        </p:tgtEl>
                                      </p:cBhvr>
                                    </p:animEffect>
                                  </p:childTnLst>
                                </p:cTn>
                              </p:par>
                              <p:par>
                                <p:cTn id="119" presetID="18" presetClass="entr" presetSubtype="12" fill="hold" nodeType="withEffect">
                                  <p:stCondLst>
                                    <p:cond delay="0"/>
                                  </p:stCondLst>
                                  <p:childTnLst>
                                    <p:set>
                                      <p:cBhvr>
                                        <p:cTn id="120" dur="1" fill="hold">
                                          <p:stCondLst>
                                            <p:cond delay="0"/>
                                          </p:stCondLst>
                                        </p:cTn>
                                        <p:tgtEl>
                                          <p:spTgt spid="178"/>
                                        </p:tgtEl>
                                        <p:attrNameLst>
                                          <p:attrName>style.visibility</p:attrName>
                                        </p:attrNameLst>
                                      </p:cBhvr>
                                      <p:to>
                                        <p:strVal val="visible"/>
                                      </p:to>
                                    </p:set>
                                    <p:animEffect transition="in" filter="strips(downLeft)">
                                      <p:cBhvr>
                                        <p:cTn id="121" dur="500"/>
                                        <p:tgtEl>
                                          <p:spTgt spid="178"/>
                                        </p:tgtEl>
                                      </p:cBhvr>
                                    </p:animEffect>
                                  </p:childTnLst>
                                </p:cTn>
                              </p:par>
                              <p:par>
                                <p:cTn id="122" presetID="18" presetClass="entr" presetSubtype="12" fill="hold" nodeType="withEffect">
                                  <p:stCondLst>
                                    <p:cond delay="0"/>
                                  </p:stCondLst>
                                  <p:childTnLst>
                                    <p:set>
                                      <p:cBhvr>
                                        <p:cTn id="123" dur="1" fill="hold">
                                          <p:stCondLst>
                                            <p:cond delay="0"/>
                                          </p:stCondLst>
                                        </p:cTn>
                                        <p:tgtEl>
                                          <p:spTgt spid="176"/>
                                        </p:tgtEl>
                                        <p:attrNameLst>
                                          <p:attrName>style.visibility</p:attrName>
                                        </p:attrNameLst>
                                      </p:cBhvr>
                                      <p:to>
                                        <p:strVal val="visible"/>
                                      </p:to>
                                    </p:set>
                                    <p:animEffect transition="in" filter="strips(downLeft)">
                                      <p:cBhvr>
                                        <p:cTn id="124" dur="500"/>
                                        <p:tgtEl>
                                          <p:spTgt spid="176"/>
                                        </p:tgtEl>
                                      </p:cBhvr>
                                    </p:animEffect>
                                  </p:childTnLst>
                                </p:cTn>
                              </p:par>
                              <p:par>
                                <p:cTn id="125" presetID="18" presetClass="entr" presetSubtype="12" fill="hold" nodeType="withEffect">
                                  <p:stCondLst>
                                    <p:cond delay="0"/>
                                  </p:stCondLst>
                                  <p:childTnLst>
                                    <p:set>
                                      <p:cBhvr>
                                        <p:cTn id="126" dur="1" fill="hold">
                                          <p:stCondLst>
                                            <p:cond delay="0"/>
                                          </p:stCondLst>
                                        </p:cTn>
                                        <p:tgtEl>
                                          <p:spTgt spid="179"/>
                                        </p:tgtEl>
                                        <p:attrNameLst>
                                          <p:attrName>style.visibility</p:attrName>
                                        </p:attrNameLst>
                                      </p:cBhvr>
                                      <p:to>
                                        <p:strVal val="visible"/>
                                      </p:to>
                                    </p:set>
                                    <p:animEffect transition="in" filter="strips(downLeft)">
                                      <p:cBhvr>
                                        <p:cTn id="127" dur="500"/>
                                        <p:tgtEl>
                                          <p:spTgt spid="179"/>
                                        </p:tgtEl>
                                      </p:cBhvr>
                                    </p:animEffect>
                                  </p:childTnLst>
                                </p:cTn>
                              </p:par>
                              <p:par>
                                <p:cTn id="128" presetID="18" presetClass="entr" presetSubtype="12" fill="hold" nodeType="withEffect">
                                  <p:stCondLst>
                                    <p:cond delay="0"/>
                                  </p:stCondLst>
                                  <p:childTnLst>
                                    <p:set>
                                      <p:cBhvr>
                                        <p:cTn id="129" dur="1" fill="hold">
                                          <p:stCondLst>
                                            <p:cond delay="0"/>
                                          </p:stCondLst>
                                        </p:cTn>
                                        <p:tgtEl>
                                          <p:spTgt spid="177"/>
                                        </p:tgtEl>
                                        <p:attrNameLst>
                                          <p:attrName>style.visibility</p:attrName>
                                        </p:attrNameLst>
                                      </p:cBhvr>
                                      <p:to>
                                        <p:strVal val="visible"/>
                                      </p:to>
                                    </p:set>
                                    <p:animEffect transition="in" filter="strips(downLeft)">
                                      <p:cBhvr>
                                        <p:cTn id="130" dur="500"/>
                                        <p:tgtEl>
                                          <p:spTgt spid="177"/>
                                        </p:tgtEl>
                                      </p:cBhvr>
                                    </p:animEffect>
                                  </p:childTnLst>
                                </p:cTn>
                              </p:par>
                              <p:par>
                                <p:cTn id="131" presetID="18" presetClass="entr" presetSubtype="12" fill="hold" nodeType="withEffect">
                                  <p:stCondLst>
                                    <p:cond delay="0"/>
                                  </p:stCondLst>
                                  <p:childTnLst>
                                    <p:set>
                                      <p:cBhvr>
                                        <p:cTn id="132" dur="1" fill="hold">
                                          <p:stCondLst>
                                            <p:cond delay="0"/>
                                          </p:stCondLst>
                                        </p:cTn>
                                        <p:tgtEl>
                                          <p:spTgt spid="180"/>
                                        </p:tgtEl>
                                        <p:attrNameLst>
                                          <p:attrName>style.visibility</p:attrName>
                                        </p:attrNameLst>
                                      </p:cBhvr>
                                      <p:to>
                                        <p:strVal val="visible"/>
                                      </p:to>
                                    </p:set>
                                    <p:animEffect transition="in" filter="strips(downLeft)">
                                      <p:cBhvr>
                                        <p:cTn id="133"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p:bldP spid="136" grpId="0"/>
      <p:bldP spid="137" grpId="0"/>
      <p:bldP spid="138" grpId="0"/>
      <p:bldP spid="139" grpId="0"/>
      <p:bldP spid="150" grpId="0"/>
      <p:bldP spid="151" grpId="0"/>
      <p:bldP spid="152" grpId="0"/>
      <p:bldP spid="153" grpId="0"/>
      <p:bldP spid="154" grpId="0"/>
      <p:bldP spid="155" grpId="0"/>
      <p:bldP spid="156" grpId="0"/>
      <p:bldP spid="157" grpId="0"/>
      <p:bldP spid="158" grpId="0"/>
      <p:bldP spid="159" grpId="0"/>
      <p:bldP spid="18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6089073" y="16007"/>
            <a:ext cx="6102927" cy="6858000"/>
          </a:xfrm>
          <a:prstGeom prst="rect">
            <a:avLst/>
          </a:prstGeom>
          <a:solidFill>
            <a:srgbClr val="AC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3243" y="6338330"/>
            <a:ext cx="1346370" cy="359032"/>
          </a:xfrm>
          <a:prstGeom prst="rect">
            <a:avLst/>
          </a:prstGeom>
        </p:spPr>
      </p:pic>
      <p:pic>
        <p:nvPicPr>
          <p:cNvPr id="22" name="Picture 2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25962" y="708761"/>
            <a:ext cx="6724045" cy="5290974"/>
          </a:xfrm>
          <a:prstGeom prst="rect">
            <a:avLst/>
          </a:prstGeom>
        </p:spPr>
      </p:pic>
      <p:sp>
        <p:nvSpPr>
          <p:cNvPr id="23" name="Rectangle 22"/>
          <p:cNvSpPr/>
          <p:nvPr/>
        </p:nvSpPr>
        <p:spPr>
          <a:xfrm>
            <a:off x="4664630" y="2744387"/>
            <a:ext cx="1797835" cy="257369"/>
          </a:xfrm>
          <a:prstGeom prst="rect">
            <a:avLst/>
          </a:prstGeom>
          <a:noFill/>
        </p:spPr>
        <p:txBody>
          <a:bodyPr wrap="square" lIns="36000" tIns="36000" rIns="36000" bIns="36000">
            <a:spAutoFit/>
          </a:bodyPr>
          <a:lstStyle/>
          <a:p>
            <a:pPr>
              <a:defRPr sz="1800" b="1" i="0" u="none" strike="noStrike" kern="1200" baseline="0">
                <a:solidFill>
                  <a:sysClr val="windowText" lastClr="000000"/>
                </a:solidFill>
                <a:latin typeface="+mn-lt"/>
                <a:ea typeface="+mn-ea"/>
                <a:cs typeface="+mn-cs"/>
              </a:defRPr>
            </a:pPr>
            <a:r>
              <a:rPr lang="en-US" sz="1200">
                <a:latin typeface="Arial"/>
                <a:cs typeface="Arial"/>
              </a:rPr>
              <a:t>EI/EW-rated</a:t>
            </a:r>
          </a:p>
        </p:txBody>
      </p:sp>
      <p:sp>
        <p:nvSpPr>
          <p:cNvPr id="24" name="Rectangle 23"/>
          <p:cNvSpPr/>
          <p:nvPr/>
        </p:nvSpPr>
        <p:spPr>
          <a:xfrm>
            <a:off x="4307666" y="2724029"/>
            <a:ext cx="327791" cy="327791"/>
          </a:xfrm>
          <a:prstGeom prst="rect">
            <a:avLst/>
          </a:prstGeom>
          <a:solidFill>
            <a:srgbClr val="366F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4664631" y="3133856"/>
            <a:ext cx="1171241" cy="257369"/>
          </a:xfrm>
          <a:prstGeom prst="rect">
            <a:avLst/>
          </a:prstGeom>
          <a:noFill/>
        </p:spPr>
        <p:txBody>
          <a:bodyPr wrap="square" lIns="36000" tIns="36000" rIns="36000" bIns="36000">
            <a:spAutoFit/>
          </a:bodyPr>
          <a:lstStyle/>
          <a:p>
            <a:pPr>
              <a:defRPr sz="1800" b="1" i="0" u="none" strike="noStrike" kern="1200" baseline="0">
                <a:solidFill>
                  <a:sysClr val="windowText" lastClr="000000"/>
                </a:solidFill>
                <a:latin typeface="+mn-lt"/>
                <a:ea typeface="+mn-ea"/>
                <a:cs typeface="+mn-cs"/>
              </a:defRPr>
            </a:pPr>
            <a:r>
              <a:rPr lang="en-US" sz="1200">
                <a:latin typeface="Arial"/>
                <a:cs typeface="Arial"/>
              </a:rPr>
              <a:t>E-rated</a:t>
            </a:r>
          </a:p>
        </p:txBody>
      </p:sp>
      <p:sp>
        <p:nvSpPr>
          <p:cNvPr id="26" name="Rectangle 25"/>
          <p:cNvSpPr/>
          <p:nvPr/>
        </p:nvSpPr>
        <p:spPr>
          <a:xfrm>
            <a:off x="4307666" y="3113498"/>
            <a:ext cx="327791" cy="327791"/>
          </a:xfrm>
          <a:prstGeom prst="rect">
            <a:avLst/>
          </a:prstGeom>
          <a:solidFill>
            <a:srgbClr val="CD0E2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26248" y="706313"/>
            <a:ext cx="6723365" cy="5295184"/>
          </a:xfrm>
          <a:prstGeom prst="rect">
            <a:avLst/>
          </a:prstGeom>
        </p:spPr>
      </p:pic>
      <p:sp>
        <p:nvSpPr>
          <p:cNvPr id="28" name="TextBox 27"/>
          <p:cNvSpPr txBox="1"/>
          <p:nvPr/>
        </p:nvSpPr>
        <p:spPr>
          <a:xfrm>
            <a:off x="413656" y="1340249"/>
            <a:ext cx="5891893" cy="369332"/>
          </a:xfrm>
          <a:prstGeom prst="rect">
            <a:avLst/>
          </a:prstGeom>
          <a:noFill/>
        </p:spPr>
        <p:txBody>
          <a:bodyPr wrap="square" rtlCol="0">
            <a:spAutoFit/>
          </a:bodyPr>
          <a:lstStyle/>
          <a:p>
            <a:endParaRPr lang="en-GB" b="1">
              <a:latin typeface="Arial" charset="0"/>
              <a:ea typeface="Arial" charset="0"/>
              <a:cs typeface="Arial" charset="0"/>
            </a:endParaRPr>
          </a:p>
        </p:txBody>
      </p:sp>
      <p:sp>
        <p:nvSpPr>
          <p:cNvPr id="18" name="Subtitle 2"/>
          <p:cNvSpPr txBox="1">
            <a:spLocks/>
          </p:cNvSpPr>
          <p:nvPr/>
        </p:nvSpPr>
        <p:spPr>
          <a:xfrm>
            <a:off x="413656" y="856503"/>
            <a:ext cx="9675917" cy="620807"/>
          </a:xfrm>
          <a:prstGeom prst="rect">
            <a:avLst/>
          </a:prstGeom>
          <a:solidFill>
            <a:schemeClr val="tx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3600">
                <a:solidFill>
                  <a:schemeClr val="bg1"/>
                </a:solidFill>
                <a:latin typeface="DINPro Medium" charset="0"/>
                <a:ea typeface="DINPro Medium" charset="0"/>
                <a:cs typeface="DINPro Medium" charset="0"/>
              </a:rPr>
              <a:t>How does the UK compare to other countries?</a:t>
            </a:r>
          </a:p>
        </p:txBody>
      </p:sp>
      <p:sp>
        <p:nvSpPr>
          <p:cNvPr id="13" name="TextBox 12"/>
          <p:cNvSpPr txBox="1"/>
          <p:nvPr/>
        </p:nvSpPr>
        <p:spPr>
          <a:xfrm>
            <a:off x="341993" y="1759158"/>
            <a:ext cx="5787737" cy="3477875"/>
          </a:xfrm>
          <a:prstGeom prst="rect">
            <a:avLst/>
          </a:prstGeom>
          <a:noFill/>
        </p:spPr>
        <p:txBody>
          <a:bodyPr wrap="square" rtlCol="0">
            <a:spAutoFit/>
          </a:bodyPr>
          <a:lstStyle/>
          <a:p>
            <a:r>
              <a:rPr lang="en-GB" sz="2000"/>
              <a:t>Construction products Regulation Doors</a:t>
            </a:r>
          </a:p>
          <a:p>
            <a:r>
              <a:rPr lang="en-GB" sz="2000"/>
              <a:t>Ext Door 		BS EN14351-1	</a:t>
            </a:r>
          </a:p>
          <a:p>
            <a:r>
              <a:rPr lang="en-GB" sz="2000"/>
              <a:t>Int Door (prov.) 	BS EN14351-2</a:t>
            </a:r>
          </a:p>
          <a:p>
            <a:r>
              <a:rPr lang="en-GB" sz="2000"/>
              <a:t>Fire Test		BS EN1634-1		</a:t>
            </a:r>
          </a:p>
          <a:p>
            <a:r>
              <a:rPr lang="en-GB" sz="2000"/>
              <a:t>Standard		BS EN16034</a:t>
            </a:r>
          </a:p>
          <a:p>
            <a:endParaRPr lang="en-GB"/>
          </a:p>
          <a:p>
            <a:r>
              <a:rPr lang="en-GB"/>
              <a:t>E	Integrity</a:t>
            </a:r>
          </a:p>
          <a:p>
            <a:r>
              <a:rPr lang="en-GB"/>
              <a:t>EI</a:t>
            </a:r>
            <a:r>
              <a:rPr lang="en-GB" sz="800"/>
              <a:t>1	</a:t>
            </a:r>
            <a:r>
              <a:rPr lang="en-GB"/>
              <a:t>Integrity and Insulation </a:t>
            </a:r>
          </a:p>
          <a:p>
            <a:r>
              <a:rPr lang="en-GB"/>
              <a:t>EI</a:t>
            </a:r>
            <a:r>
              <a:rPr lang="en-GB" sz="800"/>
              <a:t>2</a:t>
            </a:r>
            <a:r>
              <a:rPr lang="en-GB"/>
              <a:t>	Integrity and Insulation</a:t>
            </a:r>
          </a:p>
          <a:p>
            <a:r>
              <a:rPr lang="en-GB"/>
              <a:t>EW	Radiated Heat</a:t>
            </a:r>
          </a:p>
        </p:txBody>
      </p:sp>
    </p:spTree>
    <p:extLst>
      <p:ext uri="{BB962C8B-B14F-4D97-AF65-F5344CB8AC3E}">
        <p14:creationId xmlns:p14="http://schemas.microsoft.com/office/powerpoint/2010/main" val="281491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2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20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20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20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2000"/>
                                        <p:tgtEl>
                                          <p:spTgt spid="25"/>
                                        </p:tgtEl>
                                      </p:cBhvr>
                                    </p:animEffect>
                                  </p:childTnLst>
                                </p:cTn>
                              </p:par>
                              <p:par>
                                <p:cTn id="28" presetID="10"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animBg="1"/>
      <p:bldP spid="25" grpId="0"/>
      <p:bldP spid="26" grpId="0" animBg="1"/>
      <p:bldP spid="2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089073" y="-27993"/>
            <a:ext cx="6102927" cy="6858000"/>
          </a:xfrm>
          <a:prstGeom prst="rect">
            <a:avLst/>
          </a:prstGeom>
          <a:solidFill>
            <a:srgbClr val="AC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3243" y="6338330"/>
            <a:ext cx="1346370" cy="359032"/>
          </a:xfrm>
          <a:prstGeom prst="rect">
            <a:avLst/>
          </a:prstGeom>
        </p:spPr>
      </p:pic>
      <p:sp>
        <p:nvSpPr>
          <p:cNvPr id="19" name="Title 1"/>
          <p:cNvSpPr>
            <a:spLocks noGrp="1"/>
          </p:cNvSpPr>
          <p:nvPr>
            <p:ph type="ctrTitle"/>
          </p:nvPr>
        </p:nvSpPr>
        <p:spPr>
          <a:xfrm>
            <a:off x="182388" y="1661483"/>
            <a:ext cx="5513527" cy="2545773"/>
          </a:xfrm>
        </p:spPr>
        <p:txBody>
          <a:bodyPr anchor="t" anchorCtr="0">
            <a:noAutofit/>
          </a:bodyPr>
          <a:lstStyle/>
          <a:p>
            <a:pPr algn="l"/>
            <a:r>
              <a:rPr lang="en-US" sz="2800">
                <a:latin typeface="+mn-lt"/>
                <a:ea typeface="DINPro Medium" charset="0"/>
                <a:cs typeface="DINPro Medium" charset="0"/>
              </a:rPr>
              <a:t>America? </a:t>
            </a:r>
            <a:r>
              <a:rPr lang="en-US" sz="2000">
                <a:latin typeface="+mn-lt"/>
                <a:ea typeface="DINPro Medium" charset="0"/>
                <a:cs typeface="DINPro Medium" charset="0"/>
              </a:rPr>
              <a:t>– the original source of integrity-only steel fire doors. </a:t>
            </a:r>
            <a:br>
              <a:rPr lang="en-US" sz="2000">
                <a:latin typeface="+mn-lt"/>
                <a:ea typeface="DINPro Medium" charset="0"/>
                <a:cs typeface="DINPro Medium" charset="0"/>
              </a:rPr>
            </a:br>
            <a:br>
              <a:rPr lang="en-US" sz="2000">
                <a:latin typeface="+mn-lt"/>
                <a:ea typeface="DINPro Medium" charset="0"/>
                <a:cs typeface="DINPro Medium" charset="0"/>
              </a:rPr>
            </a:br>
            <a:r>
              <a:rPr lang="en-US" sz="2000">
                <a:latin typeface="+mn-lt"/>
                <a:ea typeface="DINPro Medium" charset="0"/>
                <a:cs typeface="DINPro Medium" charset="0"/>
              </a:rPr>
              <a:t>Still in use but insulated doors are now required on hallways, corridors, stairwells, lobby’s and escalators. </a:t>
            </a:r>
          </a:p>
        </p:txBody>
      </p:sp>
      <p:sp>
        <p:nvSpPr>
          <p:cNvPr id="11" name="Title 1"/>
          <p:cNvSpPr txBox="1">
            <a:spLocks/>
          </p:cNvSpPr>
          <p:nvPr/>
        </p:nvSpPr>
        <p:spPr>
          <a:xfrm>
            <a:off x="6995350" y="2137574"/>
            <a:ext cx="5143514" cy="4040117"/>
          </a:xfrm>
          <a:prstGeom prst="rect">
            <a:avLst/>
          </a:prstGeom>
        </p:spPr>
        <p:txBody>
          <a:bodyPr vert="horz" lIns="91440" tIns="45720" rIns="9144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a:solidFill>
                  <a:srgbClr val="000000"/>
                </a:solidFill>
                <a:latin typeface="+mn-lt"/>
              </a:rPr>
              <a:t>Hong Kong? </a:t>
            </a:r>
            <a:r>
              <a:rPr lang="en-US" sz="2000">
                <a:solidFill>
                  <a:srgbClr val="000000"/>
                </a:solidFill>
                <a:latin typeface="+mn-lt"/>
              </a:rPr>
              <a:t>– historically used British standards for obvious reasons, however after the 1996 fire at the </a:t>
            </a:r>
            <a:r>
              <a:rPr lang="en-US" sz="2000" err="1">
                <a:solidFill>
                  <a:srgbClr val="000000"/>
                </a:solidFill>
                <a:latin typeface="+mn-lt"/>
              </a:rPr>
              <a:t>Garly</a:t>
            </a:r>
            <a:r>
              <a:rPr lang="en-US" sz="2000">
                <a:solidFill>
                  <a:srgbClr val="000000"/>
                </a:solidFill>
                <a:latin typeface="+mn-lt"/>
              </a:rPr>
              <a:t> Building, Kowloon, which killed 41, Hong Kong now deviates from UK Building Regulations, requiring insulated fire doors. </a:t>
            </a:r>
            <a:br>
              <a:rPr lang="en-US" sz="2000">
                <a:solidFill>
                  <a:srgbClr val="000000"/>
                </a:solidFill>
                <a:latin typeface="+mn-lt"/>
              </a:rPr>
            </a:br>
            <a:br>
              <a:rPr lang="en-US" sz="2000">
                <a:solidFill>
                  <a:srgbClr val="000000"/>
                </a:solidFill>
                <a:latin typeface="+mn-lt"/>
              </a:rPr>
            </a:br>
            <a:r>
              <a:rPr lang="en-US" sz="2000">
                <a:solidFill>
                  <a:srgbClr val="000000"/>
                </a:solidFill>
                <a:latin typeface="+mn-lt"/>
              </a:rPr>
              <a:t>With high rise buildings more densely packed than almost anywhere else on the planet, Hong Kong high rise building practices are recognised globally as best practice</a:t>
            </a:r>
            <a:r>
              <a:rPr lang="en-US" sz="2400">
                <a:solidFill>
                  <a:srgbClr val="000000"/>
                </a:solidFill>
                <a:latin typeface="+mn-lt"/>
              </a:rPr>
              <a:t>.</a:t>
            </a:r>
            <a:endParaRPr lang="en-US" sz="2400">
              <a:latin typeface="+mn-lt"/>
              <a:ea typeface="DINPro Medium" charset="0"/>
              <a:cs typeface="DINPro Medium" charset="0"/>
            </a:endParaRPr>
          </a:p>
        </p:txBody>
      </p:sp>
      <p:sp>
        <p:nvSpPr>
          <p:cNvPr id="9" name="Subtitle 2"/>
          <p:cNvSpPr txBox="1">
            <a:spLocks/>
          </p:cNvSpPr>
          <p:nvPr/>
        </p:nvSpPr>
        <p:spPr>
          <a:xfrm>
            <a:off x="413656" y="856503"/>
            <a:ext cx="9675917" cy="620807"/>
          </a:xfrm>
          <a:prstGeom prst="rect">
            <a:avLst/>
          </a:prstGeom>
          <a:solidFill>
            <a:schemeClr val="tx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3600">
                <a:solidFill>
                  <a:schemeClr val="bg1"/>
                </a:solidFill>
                <a:ea typeface="DINPro Medium" charset="0"/>
                <a:cs typeface="DINPro Medium" charset="0"/>
              </a:rPr>
              <a:t>How does the UK compare to other countries?</a:t>
            </a:r>
          </a:p>
        </p:txBody>
      </p:sp>
      <p:pic>
        <p:nvPicPr>
          <p:cNvPr id="7" name="Picture 6">
            <a:extLst>
              <a:ext uri="{FF2B5EF4-FFF2-40B4-BE49-F238E27FC236}">
                <a16:creationId xmlns:a16="http://schemas.microsoft.com/office/drawing/2014/main" id="{1606EF4D-C957-4709-82B7-FF5E779DDD95}"/>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4635834" y="3361509"/>
            <a:ext cx="1981200" cy="3403601"/>
          </a:xfrm>
          <a:prstGeom prst="rect">
            <a:avLst/>
          </a:prstGeom>
          <a:noFill/>
          <a:ln>
            <a:noFill/>
          </a:ln>
        </p:spPr>
      </p:pic>
    </p:spTree>
    <p:extLst>
      <p:ext uri="{BB962C8B-B14F-4D97-AF65-F5344CB8AC3E}">
        <p14:creationId xmlns:p14="http://schemas.microsoft.com/office/powerpoint/2010/main" val="27056573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6089073" y="0"/>
            <a:ext cx="6102927" cy="6858000"/>
          </a:xfrm>
          <a:prstGeom prst="rect">
            <a:avLst/>
          </a:prstGeom>
          <a:solidFill>
            <a:srgbClr val="AC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3A435B2-FCE8-444E-B13F-7A457F41DA43}"/>
              </a:ext>
            </a:extLst>
          </p:cNvPr>
          <p:cNvPicPr>
            <a:picLocks noChangeAspect="1"/>
          </p:cNvPicPr>
          <p:nvPr/>
        </p:nvPicPr>
        <p:blipFill>
          <a:blip r:embed="rId3"/>
          <a:srcRect/>
          <a:stretch/>
        </p:blipFill>
        <p:spPr>
          <a:xfrm>
            <a:off x="6604716" y="331004"/>
            <a:ext cx="4918500" cy="2951100"/>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03243" y="6338330"/>
            <a:ext cx="1346370" cy="359032"/>
          </a:xfrm>
          <a:prstGeom prst="rect">
            <a:avLst/>
          </a:prstGeom>
        </p:spPr>
      </p:pic>
      <p:sp>
        <p:nvSpPr>
          <p:cNvPr id="19" name="Title 1"/>
          <p:cNvSpPr>
            <a:spLocks noGrp="1"/>
          </p:cNvSpPr>
          <p:nvPr>
            <p:ph type="ctrTitle"/>
          </p:nvPr>
        </p:nvSpPr>
        <p:spPr>
          <a:xfrm>
            <a:off x="471637" y="2724691"/>
            <a:ext cx="5513527" cy="2545773"/>
          </a:xfrm>
        </p:spPr>
        <p:txBody>
          <a:bodyPr anchor="t" anchorCtr="0">
            <a:noAutofit/>
          </a:bodyPr>
          <a:lstStyle/>
          <a:p>
            <a:pPr algn="l"/>
            <a:r>
              <a:rPr lang="en-US" sz="3600">
                <a:latin typeface="+mn-lt"/>
                <a:ea typeface="DINPro Medium" charset="0"/>
                <a:cs typeface="DINPro Medium" charset="0"/>
              </a:rPr>
              <a:t>EI fire doors are freely available at comparable cost to E-only fire doors.</a:t>
            </a:r>
          </a:p>
        </p:txBody>
      </p:sp>
      <p:sp>
        <p:nvSpPr>
          <p:cNvPr id="9" name="Subtitle 2"/>
          <p:cNvSpPr txBox="1">
            <a:spLocks/>
          </p:cNvSpPr>
          <p:nvPr/>
        </p:nvSpPr>
        <p:spPr>
          <a:xfrm>
            <a:off x="413657" y="856503"/>
            <a:ext cx="4314208" cy="620807"/>
          </a:xfrm>
          <a:prstGeom prst="rect">
            <a:avLst/>
          </a:prstGeom>
          <a:solidFill>
            <a:schemeClr val="tx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3600">
                <a:solidFill>
                  <a:schemeClr val="bg1"/>
                </a:solidFill>
                <a:ea typeface="DINPro Medium" charset="0"/>
                <a:cs typeface="DINPro Medium" charset="0"/>
              </a:rPr>
              <a:t>Time to follow suit?</a:t>
            </a:r>
          </a:p>
        </p:txBody>
      </p:sp>
      <p:sp>
        <p:nvSpPr>
          <p:cNvPr id="7" name="TextBox 6"/>
          <p:cNvSpPr txBox="1"/>
          <p:nvPr/>
        </p:nvSpPr>
        <p:spPr>
          <a:xfrm>
            <a:off x="6246667" y="2500848"/>
            <a:ext cx="5787737" cy="3785652"/>
          </a:xfrm>
          <a:prstGeom prst="rect">
            <a:avLst/>
          </a:prstGeom>
          <a:noFill/>
        </p:spPr>
        <p:txBody>
          <a:bodyPr wrap="square" rtlCol="0">
            <a:spAutoFit/>
          </a:bodyPr>
          <a:lstStyle/>
          <a:p>
            <a:r>
              <a:rPr lang="en-GB"/>
              <a:t>Construction products Regulation Doors</a:t>
            </a:r>
          </a:p>
          <a:p>
            <a:r>
              <a:rPr lang="en-GB"/>
              <a:t>Ext Door 		BS EN14351-1	</a:t>
            </a:r>
          </a:p>
          <a:p>
            <a:r>
              <a:rPr lang="en-GB"/>
              <a:t>Int Door (prov.) 	BS EN14351-2</a:t>
            </a:r>
          </a:p>
          <a:p>
            <a:r>
              <a:rPr lang="en-GB"/>
              <a:t>Fire Test			BS EN1634-1		</a:t>
            </a:r>
          </a:p>
          <a:p>
            <a:r>
              <a:rPr lang="en-GB"/>
              <a:t>Standard		BS EN16034</a:t>
            </a:r>
          </a:p>
          <a:p>
            <a:endParaRPr lang="en-GB"/>
          </a:p>
          <a:p>
            <a:r>
              <a:rPr lang="en-GB"/>
              <a:t>E	Integrity</a:t>
            </a:r>
          </a:p>
          <a:p>
            <a:r>
              <a:rPr lang="en-GB"/>
              <a:t>EI</a:t>
            </a:r>
            <a:r>
              <a:rPr lang="en-GB" sz="800"/>
              <a:t>1	</a:t>
            </a:r>
            <a:r>
              <a:rPr lang="en-GB"/>
              <a:t>Integrity and Insulation </a:t>
            </a:r>
          </a:p>
          <a:p>
            <a:r>
              <a:rPr lang="en-GB"/>
              <a:t>EI</a:t>
            </a:r>
            <a:r>
              <a:rPr lang="en-GB" sz="800"/>
              <a:t>2</a:t>
            </a:r>
            <a:r>
              <a:rPr lang="en-GB"/>
              <a:t>	Integrity and Insulation</a:t>
            </a:r>
          </a:p>
          <a:p>
            <a:r>
              <a:rPr lang="en-GB"/>
              <a:t>EW	Radiated Heat</a:t>
            </a:r>
          </a:p>
        </p:txBody>
      </p:sp>
    </p:spTree>
    <p:extLst>
      <p:ext uri="{BB962C8B-B14F-4D97-AF65-F5344CB8AC3E}">
        <p14:creationId xmlns:p14="http://schemas.microsoft.com/office/powerpoint/2010/main" val="36341849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6515101" y="0"/>
            <a:ext cx="5676899" cy="6858000"/>
          </a:xfrm>
          <a:prstGeom prst="rect">
            <a:avLst/>
          </a:prstGeom>
          <a:solidFill>
            <a:srgbClr val="AC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3243" y="6338330"/>
            <a:ext cx="1346370" cy="359032"/>
          </a:xfrm>
          <a:prstGeom prst="rect">
            <a:avLst/>
          </a:prstGeom>
        </p:spPr>
      </p:pic>
      <p:sp>
        <p:nvSpPr>
          <p:cNvPr id="20" name="TextBox 19"/>
          <p:cNvSpPr txBox="1"/>
          <p:nvPr/>
        </p:nvSpPr>
        <p:spPr>
          <a:xfrm>
            <a:off x="413657" y="2161393"/>
            <a:ext cx="6101443" cy="761747"/>
          </a:xfrm>
          <a:prstGeom prst="rect">
            <a:avLst/>
          </a:prstGeom>
          <a:noFill/>
        </p:spPr>
        <p:txBody>
          <a:bodyPr wrap="square" rtlCol="0">
            <a:spAutoFit/>
          </a:bodyPr>
          <a:lstStyle/>
          <a:p>
            <a:pPr>
              <a:spcAft>
                <a:spcPts val="900"/>
              </a:spcAft>
            </a:pPr>
            <a:endParaRPr lang="en-GB">
              <a:latin typeface="Arial" charset="0"/>
              <a:ea typeface="Arial" charset="0"/>
              <a:cs typeface="Arial" charset="0"/>
            </a:endParaRPr>
          </a:p>
          <a:p>
            <a:endParaRPr lang="en-GB" b="1">
              <a:latin typeface="Arial" charset="0"/>
              <a:ea typeface="Arial" charset="0"/>
              <a:cs typeface="Arial" charset="0"/>
            </a:endParaRPr>
          </a:p>
        </p:txBody>
      </p:sp>
      <p:sp>
        <p:nvSpPr>
          <p:cNvPr id="2" name="TextBox 1"/>
          <p:cNvSpPr txBox="1"/>
          <p:nvPr/>
        </p:nvSpPr>
        <p:spPr>
          <a:xfrm>
            <a:off x="685799" y="1551827"/>
            <a:ext cx="5155707" cy="2246769"/>
          </a:xfrm>
          <a:prstGeom prst="rect">
            <a:avLst/>
          </a:prstGeom>
          <a:noFill/>
        </p:spPr>
        <p:txBody>
          <a:bodyPr wrap="square" rtlCol="0">
            <a:spAutoFit/>
          </a:bodyPr>
          <a:lstStyle/>
          <a:p>
            <a:r>
              <a:rPr lang="en-GB" sz="2800"/>
              <a:t>The obvious outcome for fire doors is for them to match the environment they are placed in – Insulated walls, floors and ceilings = insulated fire doors</a:t>
            </a:r>
          </a:p>
        </p:txBody>
      </p:sp>
    </p:spTree>
    <p:extLst>
      <p:ext uri="{BB962C8B-B14F-4D97-AF65-F5344CB8AC3E}">
        <p14:creationId xmlns:p14="http://schemas.microsoft.com/office/powerpoint/2010/main" val="22791634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051228"/>
            <a:ext cx="12192000" cy="18252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err="1"/>
          </a:p>
        </p:txBody>
      </p:sp>
      <p:pic>
        <p:nvPicPr>
          <p:cNvPr id="7" name="Picture Placeholder 6">
            <a:extLst>
              <a:ext uri="{FF2B5EF4-FFF2-40B4-BE49-F238E27FC236}">
                <a16:creationId xmlns:a16="http://schemas.microsoft.com/office/drawing/2014/main" id="{C1CD0BD4-7278-C146-919D-94488DF7A606}"/>
              </a:ext>
            </a:extLst>
          </p:cNvPr>
          <p:cNvPicPr>
            <a:picLocks noGrp="1" noChangeAspect="1"/>
          </p:cNvPicPr>
          <p:nvPr>
            <p:ph type="pic" sz="quarter" idx="22"/>
          </p:nvPr>
        </p:nvPicPr>
        <p:blipFill>
          <a:blip r:embed="rId2" cstate="screen">
            <a:extLst>
              <a:ext uri="{28A0092B-C50C-407E-A947-70E740481C1C}">
                <a14:useLocalDpi xmlns:a14="http://schemas.microsoft.com/office/drawing/2010/main"/>
              </a:ext>
            </a:extLst>
          </a:blip>
          <a:srcRect/>
          <a:stretch/>
        </p:blipFill>
        <p:spPr>
          <a:xfrm>
            <a:off x="2572462" y="1196975"/>
            <a:ext cx="7047075" cy="2679700"/>
          </a:xfrm>
        </p:spPr>
      </p:pic>
      <p:sp>
        <p:nvSpPr>
          <p:cNvPr id="8" name="Textplatzhalter 7"/>
          <p:cNvSpPr>
            <a:spLocks noGrp="1"/>
          </p:cNvSpPr>
          <p:nvPr>
            <p:ph type="body" sz="quarter" idx="19"/>
          </p:nvPr>
        </p:nvSpPr>
        <p:spPr>
          <a:xfrm>
            <a:off x="4382425" y="3876428"/>
            <a:ext cx="3427150" cy="620512"/>
          </a:xfrm>
        </p:spPr>
        <p:txBody>
          <a:bodyPr/>
          <a:lstStyle/>
          <a:p>
            <a:r>
              <a:rPr lang="de-DE" err="1">
                <a:solidFill>
                  <a:schemeClr val="bg1"/>
                </a:solidFill>
              </a:rPr>
              <a:t>Thank</a:t>
            </a:r>
            <a:r>
              <a:rPr lang="de-DE">
                <a:solidFill>
                  <a:schemeClr val="bg1"/>
                </a:solidFill>
              </a:rPr>
              <a:t> </a:t>
            </a:r>
            <a:r>
              <a:rPr lang="de-DE" err="1">
                <a:solidFill>
                  <a:schemeClr val="bg1"/>
                </a:solidFill>
              </a:rPr>
              <a:t>you</a:t>
            </a:r>
            <a:endParaRPr lang="de-DE">
              <a:solidFill>
                <a:schemeClr val="bg1"/>
              </a:solidFill>
            </a:endParaRPr>
          </a:p>
        </p:txBody>
      </p:sp>
    </p:spTree>
    <p:extLst>
      <p:ext uri="{BB962C8B-B14F-4D97-AF65-F5344CB8AC3E}">
        <p14:creationId xmlns:p14="http://schemas.microsoft.com/office/powerpoint/2010/main" val="17537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err="1"/>
          </a:p>
        </p:txBody>
      </p:sp>
      <p:sp>
        <p:nvSpPr>
          <p:cNvPr id="3" name="Foliennummernplatzhalter 2"/>
          <p:cNvSpPr>
            <a:spLocks noGrp="1"/>
          </p:cNvSpPr>
          <p:nvPr>
            <p:ph type="sldNum" sz="quarter" idx="33"/>
          </p:nvPr>
        </p:nvSpPr>
        <p:spPr/>
        <p:txBody>
          <a:bodyPr/>
          <a:lstStyle/>
          <a:p>
            <a:fld id="{FCEB0F34-BB6E-E94A-9CCE-E54518D97C46}" type="slidenum">
              <a:rPr lang="de-DE" smtClean="0"/>
              <a:pPr/>
              <a:t>7</a:t>
            </a:fld>
            <a:r>
              <a:rPr lang="de-DE"/>
              <a:t> </a:t>
            </a:r>
            <a:endParaRPr lang="de-DE" b="0"/>
          </a:p>
        </p:txBody>
      </p:sp>
      <p:sp>
        <p:nvSpPr>
          <p:cNvPr id="25" name="Rechteck 24"/>
          <p:cNvSpPr/>
          <p:nvPr/>
        </p:nvSpPr>
        <p:spPr>
          <a:xfrm>
            <a:off x="314495" y="6427299"/>
            <a:ext cx="2574744" cy="269304"/>
          </a:xfrm>
          <a:prstGeom prst="rect">
            <a:avLst/>
          </a:prstGeom>
        </p:spPr>
        <p:txBody>
          <a:bodyPr wrap="none">
            <a:spAutoFit/>
          </a:bodyPr>
          <a:lstStyle/>
          <a:p>
            <a:r>
              <a:rPr kumimoji="0" lang="de-DE" sz="1150" b="1" i="0" u="none" strike="noStrike" kern="1200" cap="none" spc="0" normalizeH="0" baseline="0" noProof="0">
                <a:ln>
                  <a:noFill/>
                </a:ln>
                <a:solidFill>
                  <a:srgbClr val="000000"/>
                </a:solidFill>
                <a:effectLst/>
                <a:uLnTx/>
                <a:uFillTx/>
                <a:latin typeface="+mn-lt"/>
                <a:ea typeface="+mn-ea"/>
                <a:cs typeface="+mn-cs"/>
              </a:rPr>
              <a:t>DESIGN </a:t>
            </a:r>
            <a:r>
              <a:rPr kumimoji="0" lang="de-DE" sz="1150" b="0" i="0" u="none" strike="noStrike" kern="1200" cap="none" spc="0" normalizeH="0" baseline="0" noProof="0">
                <a:ln>
                  <a:noFill/>
                </a:ln>
                <a:solidFill>
                  <a:srgbClr val="000000"/>
                </a:solidFill>
                <a:effectLst/>
                <a:uLnTx/>
                <a:uFillTx/>
                <a:latin typeface="+mn-lt"/>
                <a:ea typeface="+mn-ea"/>
                <a:cs typeface="+mn-cs"/>
              </a:rPr>
              <a:t>I</a:t>
            </a:r>
            <a:r>
              <a:rPr kumimoji="0" lang="de-DE" sz="1150" b="1" i="0" u="none" strike="noStrike" kern="1200" cap="none" spc="0" normalizeH="0" baseline="0" noProof="0">
                <a:ln>
                  <a:noFill/>
                </a:ln>
                <a:solidFill>
                  <a:srgbClr val="000000"/>
                </a:solidFill>
                <a:effectLst/>
                <a:uLnTx/>
                <a:uFillTx/>
                <a:latin typeface="+mn-lt"/>
                <a:ea typeface="+mn-ea"/>
                <a:cs typeface="+mn-cs"/>
              </a:rPr>
              <a:t> SICHERHEIT </a:t>
            </a:r>
            <a:r>
              <a:rPr kumimoji="0" lang="de-DE" sz="1150" b="0" i="0" u="none" strike="noStrike" kern="1200" cap="none" spc="0" normalizeH="0" baseline="0" noProof="0">
                <a:ln>
                  <a:noFill/>
                </a:ln>
                <a:solidFill>
                  <a:srgbClr val="000000"/>
                </a:solidFill>
                <a:effectLst/>
                <a:uLnTx/>
                <a:uFillTx/>
                <a:latin typeface="+mn-lt"/>
                <a:ea typeface="+mn-ea"/>
                <a:cs typeface="+mn-cs"/>
              </a:rPr>
              <a:t>I</a:t>
            </a:r>
            <a:r>
              <a:rPr kumimoji="0" lang="de-DE" sz="1150" b="1" i="0" u="none" strike="noStrike" kern="1200" cap="none" spc="0" normalizeH="0" baseline="0" noProof="0">
                <a:ln>
                  <a:noFill/>
                </a:ln>
                <a:solidFill>
                  <a:srgbClr val="000000"/>
                </a:solidFill>
                <a:effectLst/>
                <a:uLnTx/>
                <a:uFillTx/>
                <a:latin typeface="+mn-lt"/>
                <a:ea typeface="+mn-ea"/>
                <a:cs typeface="+mn-cs"/>
              </a:rPr>
              <a:t> SERVICE </a:t>
            </a:r>
            <a:endParaRPr lang="de-DE" sz="1150" b="1"/>
          </a:p>
        </p:txBody>
      </p:sp>
      <p:pic>
        <p:nvPicPr>
          <p:cNvPr id="16" name="Grafik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10212382" y="6209497"/>
            <a:ext cx="1639418" cy="406473"/>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509303" y="0"/>
            <a:ext cx="8796897" cy="6220028"/>
          </a:xfrm>
          <a:prstGeom prst="rect">
            <a:avLst/>
          </a:prstGeom>
        </p:spPr>
      </p:pic>
      <p:sp>
        <p:nvSpPr>
          <p:cNvPr id="7" name="Textplatzhalter 6"/>
          <p:cNvSpPr>
            <a:spLocks noGrp="1"/>
          </p:cNvSpPr>
          <p:nvPr>
            <p:ph type="body" sz="quarter" idx="34"/>
          </p:nvPr>
        </p:nvSpPr>
        <p:spPr>
          <a:xfrm>
            <a:off x="359352" y="1614282"/>
            <a:ext cx="7374948" cy="2444168"/>
          </a:xfrm>
        </p:spPr>
        <p:txBody>
          <a:bodyPr/>
          <a:lstStyle/>
          <a:p>
            <a:pPr marL="285750" indent="-285750">
              <a:buFont typeface="Wingdings" panose="05000000000000000000" pitchFamily="2" charset="2"/>
              <a:buChar char="§"/>
            </a:pPr>
            <a:r>
              <a:rPr lang="de-DE" b="1">
                <a:solidFill>
                  <a:schemeClr val="tx1"/>
                </a:solidFill>
              </a:rPr>
              <a:t>W</a:t>
            </a:r>
            <a:r>
              <a:rPr lang="en-US" b="1"/>
              <a:t>hat are the current market demands? </a:t>
            </a:r>
          </a:p>
          <a:p>
            <a:pPr marL="285750" indent="-285750">
              <a:buFont typeface="Wingdings" panose="05000000000000000000" pitchFamily="2" charset="2"/>
              <a:buChar char="§"/>
            </a:pPr>
            <a:r>
              <a:rPr lang="en-US" b="1"/>
              <a:t>What do you expect from doors and gates? </a:t>
            </a:r>
          </a:p>
          <a:p>
            <a:pPr marL="285750" indent="-285750">
              <a:buFont typeface="Wingdings" panose="05000000000000000000" pitchFamily="2" charset="2"/>
              <a:buChar char="§"/>
            </a:pPr>
            <a:r>
              <a:rPr lang="en-US" b="1"/>
              <a:t>Where can we improve, both in terms of products as well as services?</a:t>
            </a:r>
            <a:r>
              <a:rPr lang="de-DE" b="1">
                <a:solidFill>
                  <a:schemeClr val="tx1"/>
                </a:solidFill>
              </a:rPr>
              <a:t> </a:t>
            </a:r>
          </a:p>
        </p:txBody>
      </p:sp>
      <p:sp>
        <p:nvSpPr>
          <p:cNvPr id="17" name="Textplatzhalter 6"/>
          <p:cNvSpPr>
            <a:spLocks noGrp="1"/>
          </p:cNvSpPr>
          <p:nvPr>
            <p:ph type="body" sz="quarter" idx="34"/>
          </p:nvPr>
        </p:nvSpPr>
        <p:spPr>
          <a:xfrm>
            <a:off x="314495" y="3456275"/>
            <a:ext cx="8547565" cy="2444168"/>
          </a:xfrm>
        </p:spPr>
        <p:txBody>
          <a:bodyPr vert="horz" lIns="91440" tIns="45720" rIns="91440" bIns="45720" rtlCol="0" anchor="t">
            <a:noAutofit/>
          </a:bodyPr>
          <a:lstStyle/>
          <a:p>
            <a:r>
              <a:rPr lang="en-GB">
                <a:cs typeface="Arial"/>
              </a:rPr>
              <a:t>We have integrated a co-creation process into our everyday activities to develop </a:t>
            </a:r>
            <a:br>
              <a:rPr lang="en-GB"/>
            </a:br>
            <a:r>
              <a:rPr lang="en-GB">
                <a:cs typeface="Arial"/>
              </a:rPr>
              <a:t>new ideas in collaboration with you and find innovative solutions as well as responses</a:t>
            </a:r>
            <a:br>
              <a:rPr lang="en-GB"/>
            </a:br>
            <a:r>
              <a:rPr lang="en-GB">
                <a:cs typeface="Arial"/>
              </a:rPr>
              <a:t>to these and many other issues. Whatever we do, the underlying question for us is:</a:t>
            </a:r>
          </a:p>
          <a:p>
            <a:r>
              <a:rPr lang="en-GB" sz="2800" b="1">
                <a:solidFill>
                  <a:schemeClr val="bg1"/>
                </a:solidFill>
                <a:cs typeface="Arial"/>
              </a:rPr>
              <a:t>WHAT IS THE BEST SOLUTION FOR YOU?</a:t>
            </a:r>
            <a:endParaRPr lang="en-GB" sz="1800">
              <a:solidFill>
                <a:schemeClr val="bg1"/>
              </a:solidFill>
              <a:cs typeface="Arial"/>
            </a:endParaRPr>
          </a:p>
        </p:txBody>
      </p:sp>
      <p:sp>
        <p:nvSpPr>
          <p:cNvPr id="12" name="Titel 4"/>
          <p:cNvSpPr txBox="1">
            <a:spLocks/>
          </p:cNvSpPr>
          <p:nvPr/>
        </p:nvSpPr>
        <p:spPr>
          <a:xfrm>
            <a:off x="407988" y="515535"/>
            <a:ext cx="4792394" cy="1066446"/>
          </a:xfrm>
          <a:prstGeom prst="rect">
            <a:avLst/>
          </a:prstGeom>
        </p:spPr>
        <p:txBody>
          <a:bodyPr/>
          <a:lstStyle>
            <a:lvl1pPr algn="l" defTabSz="609585" rtl="0" eaLnBrk="1" latinLnBrk="0" hangingPunct="1">
              <a:lnSpc>
                <a:spcPct val="90000"/>
              </a:lnSpc>
              <a:spcBef>
                <a:spcPct val="0"/>
              </a:spcBef>
              <a:buNone/>
              <a:defRPr lang="en-US" sz="2500" b="1" kern="1200" baseline="0" noProof="0" dirty="0">
                <a:solidFill>
                  <a:schemeClr val="tx1"/>
                </a:solidFill>
                <a:latin typeface="Arial" panose="020B0604020202020204" pitchFamily="34" charset="0"/>
                <a:ea typeface="Arial Arial" panose="020B0706030804020204" pitchFamily="34" charset="0"/>
                <a:cs typeface="Arial" panose="020B0604020202020204" pitchFamily="34" charset="0"/>
              </a:defRPr>
            </a:lvl1pPr>
          </a:lstStyle>
          <a:p>
            <a:r>
              <a:rPr lang="de-DE" sz="2600"/>
              <a:t>TOGETHER INTO A</a:t>
            </a:r>
            <a:br>
              <a:rPr lang="de-DE" sz="2600"/>
            </a:br>
            <a:r>
              <a:rPr lang="de-DE" sz="2600"/>
              <a:t>SUCCESSFUL FUTURE</a:t>
            </a:r>
            <a:endParaRPr lang="de-DE"/>
          </a:p>
        </p:txBody>
      </p:sp>
    </p:spTree>
    <p:extLst>
      <p:ext uri="{BB962C8B-B14F-4D97-AF65-F5344CB8AC3E}">
        <p14:creationId xmlns:p14="http://schemas.microsoft.com/office/powerpoint/2010/main" val="166113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eck 18"/>
          <p:cNvSpPr/>
          <p:nvPr/>
        </p:nvSpPr>
        <p:spPr>
          <a:xfrm>
            <a:off x="0" y="0"/>
            <a:ext cx="12192000" cy="685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err="1"/>
          </a:p>
        </p:txBody>
      </p:sp>
      <p:sp>
        <p:nvSpPr>
          <p:cNvPr id="3" name="Foliennummernplatzhalter 2"/>
          <p:cNvSpPr>
            <a:spLocks noGrp="1"/>
          </p:cNvSpPr>
          <p:nvPr>
            <p:ph type="sldNum" sz="quarter" idx="10"/>
          </p:nvPr>
        </p:nvSpPr>
        <p:spPr/>
        <p:txBody>
          <a:bodyPr/>
          <a:lstStyle/>
          <a:p>
            <a:fld id="{FCEB0F34-BB6E-E94A-9CCE-E54518D97C46}" type="slidenum">
              <a:rPr lang="de-DE" smtClean="0"/>
              <a:pPr/>
              <a:t>8</a:t>
            </a:fld>
            <a:r>
              <a:rPr lang="de-DE"/>
              <a:t> </a:t>
            </a:r>
            <a:endParaRPr lang="de-DE" b="0"/>
          </a:p>
        </p:txBody>
      </p:sp>
      <p:pic>
        <p:nvPicPr>
          <p:cNvPr id="10" name="Grafik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gray">
          <a:xfrm>
            <a:off x="10212382" y="6209497"/>
            <a:ext cx="1639418" cy="406473"/>
          </a:xfrm>
          <a:prstGeom prst="rect">
            <a:avLst/>
          </a:prstGeom>
        </p:spPr>
      </p:pic>
      <p:grpSp>
        <p:nvGrpSpPr>
          <p:cNvPr id="5" name="Gruppieren 4"/>
          <p:cNvGrpSpPr/>
          <p:nvPr/>
        </p:nvGrpSpPr>
        <p:grpSpPr>
          <a:xfrm>
            <a:off x="5398267" y="2266781"/>
            <a:ext cx="6658495" cy="3118858"/>
            <a:chOff x="427762" y="1837755"/>
            <a:chExt cx="5765267" cy="2700466"/>
          </a:xfrm>
        </p:grpSpPr>
        <p:sp>
          <p:nvSpPr>
            <p:cNvPr id="29" name="Textplatzhalter 18"/>
            <p:cNvSpPr txBox="1">
              <a:spLocks/>
            </p:cNvSpPr>
            <p:nvPr/>
          </p:nvSpPr>
          <p:spPr bwMode="gray">
            <a:xfrm>
              <a:off x="2578093" y="1837755"/>
              <a:ext cx="1467005" cy="342877"/>
            </a:xfrm>
            <a:prstGeom prst="rect">
              <a:avLst/>
            </a:prstGeom>
            <a:solidFill>
              <a:schemeClr val="tx1"/>
            </a:solidFill>
          </p:spPr>
          <p:txBody>
            <a:bodyPr vert="horz" wrap="square" lIns="108000" tIns="111600" rIns="108000" bIns="111600" rtlCol="0" anchor="ctr" anchorCtr="0">
              <a:spAutoFit/>
            </a:bodyPr>
            <a:lstStyle>
              <a:lvl1pPr marL="0" indent="0" algn="l" defTabSz="609585" rtl="0" eaLnBrk="1" latinLnBrk="0" hangingPunct="1">
                <a:lnSpc>
                  <a:spcPct val="100000"/>
                </a:lnSpc>
                <a:spcBef>
                  <a:spcPts val="0"/>
                </a:spcBef>
                <a:buClr>
                  <a:schemeClr val="tx1"/>
                </a:buClr>
                <a:buSzPct val="100000"/>
                <a:buFont typeface="Symbol" panose="05050102010706020507" pitchFamily="18" charset="2"/>
                <a:buNone/>
                <a:tabLst/>
                <a:defRPr sz="1100" b="0" kern="1200" cap="all" baseline="0">
                  <a:solidFill>
                    <a:schemeClr val="bg1"/>
                  </a:solidFill>
                  <a:latin typeface="+mj-lt"/>
                  <a:ea typeface="Arial" panose="020B0606030504020204" pitchFamily="34" charset="0"/>
                  <a:cs typeface="Arial" panose="020B0604020202020204" pitchFamily="34" charset="0"/>
                </a:defRPr>
              </a:lvl1pPr>
              <a:lvl2pPr marL="222250" indent="-222250" algn="l" defTabSz="609585" rtl="0" eaLnBrk="1" latinLnBrk="0" hangingPunct="1">
                <a:lnSpc>
                  <a:spcPct val="120000"/>
                </a:lnSpc>
                <a:spcBef>
                  <a:spcPts val="600"/>
                </a:spcBef>
                <a:buClrTx/>
                <a:buSzPct val="100000"/>
                <a:buFont typeface="Wingdings" panose="05000000000000000000" pitchFamily="2" charset="2"/>
                <a:buChar char=""/>
                <a:tabLst/>
                <a:defRPr sz="1600" kern="1200">
                  <a:solidFill>
                    <a:schemeClr val="bg1"/>
                  </a:solidFill>
                  <a:latin typeface="+mj-lt"/>
                  <a:ea typeface="Arial" panose="020B0606030504020204" pitchFamily="34" charset="0"/>
                  <a:cs typeface="Arial" panose="020B0604020202020204" pitchFamily="34" charset="0"/>
                </a:defRPr>
              </a:lvl2pPr>
              <a:lvl3pPr marL="506413" indent="-285750" algn="l" defTabSz="609585" rtl="0" eaLnBrk="1" latinLnBrk="0" hangingPunct="1">
                <a:lnSpc>
                  <a:spcPct val="120000"/>
                </a:lnSpc>
                <a:spcBef>
                  <a:spcPts val="600"/>
                </a:spcBef>
                <a:buClrTx/>
                <a:buSzPct val="100000"/>
                <a:buFont typeface="Wingdings 3" panose="05040102010807070707" pitchFamily="18" charset="2"/>
                <a:buChar char="Ú"/>
                <a:tabLst/>
                <a:defRPr lang="de-DE" sz="1600" kern="1200">
                  <a:solidFill>
                    <a:schemeClr val="bg1"/>
                  </a:solidFill>
                  <a:latin typeface="+mj-lt"/>
                  <a:ea typeface="Arial" panose="020B0606030504020204" pitchFamily="34" charset="0"/>
                  <a:cs typeface="Arial" panose="020B0604020202020204" pitchFamily="34" charset="0"/>
                </a:defRPr>
              </a:lvl3pPr>
              <a:lvl4pPr marL="661988" indent="0" algn="l" defTabSz="609585" rtl="0" eaLnBrk="1" latinLnBrk="0" hangingPunct="1">
                <a:lnSpc>
                  <a:spcPct val="100000"/>
                </a:lnSpc>
                <a:spcBef>
                  <a:spcPts val="600"/>
                </a:spcBef>
                <a:buClr>
                  <a:schemeClr val="tx1"/>
                </a:buClr>
                <a:buFont typeface="Symbol" panose="05050102010706020507" pitchFamily="18" charset="2"/>
                <a:buNone/>
                <a:defRPr sz="1200" kern="1200">
                  <a:solidFill>
                    <a:schemeClr val="bg1"/>
                  </a:solidFill>
                  <a:latin typeface="+mj-lt"/>
                  <a:ea typeface="+mn-ea"/>
                  <a:cs typeface="+mn-cs"/>
                </a:defRPr>
              </a:lvl4pPr>
              <a:lvl5pPr marL="655638" indent="-176213" algn="l" defTabSz="609585" rtl="0" eaLnBrk="1" latinLnBrk="0" hangingPunct="1">
                <a:spcBef>
                  <a:spcPct val="20000"/>
                </a:spcBef>
                <a:buFont typeface="Arial"/>
                <a:buChar char="»"/>
                <a:defRPr sz="1800" kern="1200">
                  <a:solidFill>
                    <a:schemeClr val="bg1"/>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de-DE" sz="900"/>
                <a:t>Creating knowledge</a:t>
              </a:r>
            </a:p>
          </p:txBody>
        </p:sp>
        <p:sp>
          <p:nvSpPr>
            <p:cNvPr id="30" name="Textplatzhalter 18"/>
            <p:cNvSpPr txBox="1">
              <a:spLocks/>
            </p:cNvSpPr>
            <p:nvPr/>
          </p:nvSpPr>
          <p:spPr bwMode="gray">
            <a:xfrm>
              <a:off x="2186508" y="4195344"/>
              <a:ext cx="712256" cy="342877"/>
            </a:xfrm>
            <a:prstGeom prst="rect">
              <a:avLst/>
            </a:prstGeom>
            <a:solidFill>
              <a:schemeClr val="tx1"/>
            </a:solidFill>
          </p:spPr>
          <p:txBody>
            <a:bodyPr vert="horz" wrap="square" lIns="108000" tIns="111600" rIns="108000" bIns="111600" rtlCol="0" anchor="ctr" anchorCtr="0">
              <a:spAutoFit/>
            </a:bodyPr>
            <a:lstStyle>
              <a:lvl1pPr marL="0" indent="0" algn="l" defTabSz="609585" rtl="0" eaLnBrk="1" latinLnBrk="0" hangingPunct="1">
                <a:lnSpc>
                  <a:spcPct val="100000"/>
                </a:lnSpc>
                <a:spcBef>
                  <a:spcPts val="0"/>
                </a:spcBef>
                <a:buClr>
                  <a:schemeClr val="tx1"/>
                </a:buClr>
                <a:buSzPct val="100000"/>
                <a:buFont typeface="Symbol" panose="05050102010706020507" pitchFamily="18" charset="2"/>
                <a:buNone/>
                <a:tabLst/>
                <a:defRPr sz="1100" b="0" kern="1200" cap="all" baseline="0">
                  <a:solidFill>
                    <a:schemeClr val="bg1"/>
                  </a:solidFill>
                  <a:latin typeface="+mj-lt"/>
                  <a:ea typeface="Arial" panose="020B0606030504020204" pitchFamily="34" charset="0"/>
                  <a:cs typeface="Arial" panose="020B0604020202020204" pitchFamily="34" charset="0"/>
                </a:defRPr>
              </a:lvl1pPr>
              <a:lvl2pPr marL="222250" indent="-222250" algn="l" defTabSz="609585" rtl="0" eaLnBrk="1" latinLnBrk="0" hangingPunct="1">
                <a:lnSpc>
                  <a:spcPct val="120000"/>
                </a:lnSpc>
                <a:spcBef>
                  <a:spcPts val="600"/>
                </a:spcBef>
                <a:buClrTx/>
                <a:buSzPct val="100000"/>
                <a:buFont typeface="Wingdings" panose="05000000000000000000" pitchFamily="2" charset="2"/>
                <a:buChar char=""/>
                <a:tabLst/>
                <a:defRPr sz="1600" kern="1200">
                  <a:solidFill>
                    <a:schemeClr val="bg1"/>
                  </a:solidFill>
                  <a:latin typeface="+mj-lt"/>
                  <a:ea typeface="Arial" panose="020B0606030504020204" pitchFamily="34" charset="0"/>
                  <a:cs typeface="Arial" panose="020B0604020202020204" pitchFamily="34" charset="0"/>
                </a:defRPr>
              </a:lvl2pPr>
              <a:lvl3pPr marL="506413" indent="-285750" algn="l" defTabSz="609585" rtl="0" eaLnBrk="1" latinLnBrk="0" hangingPunct="1">
                <a:lnSpc>
                  <a:spcPct val="120000"/>
                </a:lnSpc>
                <a:spcBef>
                  <a:spcPts val="600"/>
                </a:spcBef>
                <a:buClrTx/>
                <a:buSzPct val="100000"/>
                <a:buFont typeface="Wingdings 3" panose="05040102010807070707" pitchFamily="18" charset="2"/>
                <a:buChar char="Ú"/>
                <a:tabLst/>
                <a:defRPr lang="de-DE" sz="1600" kern="1200">
                  <a:solidFill>
                    <a:schemeClr val="bg1"/>
                  </a:solidFill>
                  <a:latin typeface="+mj-lt"/>
                  <a:ea typeface="Arial" panose="020B0606030504020204" pitchFamily="34" charset="0"/>
                  <a:cs typeface="Arial" panose="020B0604020202020204" pitchFamily="34" charset="0"/>
                </a:defRPr>
              </a:lvl3pPr>
              <a:lvl4pPr marL="661988" indent="0" algn="l" defTabSz="609585" rtl="0" eaLnBrk="1" latinLnBrk="0" hangingPunct="1">
                <a:lnSpc>
                  <a:spcPct val="100000"/>
                </a:lnSpc>
                <a:spcBef>
                  <a:spcPts val="600"/>
                </a:spcBef>
                <a:buClr>
                  <a:schemeClr val="tx1"/>
                </a:buClr>
                <a:buFont typeface="Symbol" panose="05050102010706020507" pitchFamily="18" charset="2"/>
                <a:buNone/>
                <a:defRPr sz="1200" kern="1200">
                  <a:solidFill>
                    <a:schemeClr val="bg1"/>
                  </a:solidFill>
                  <a:latin typeface="+mj-lt"/>
                  <a:ea typeface="+mn-ea"/>
                  <a:cs typeface="+mn-cs"/>
                </a:defRPr>
              </a:lvl4pPr>
              <a:lvl5pPr marL="655638" indent="-176213" algn="l" defTabSz="609585" rtl="0" eaLnBrk="1" latinLnBrk="0" hangingPunct="1">
                <a:spcBef>
                  <a:spcPct val="20000"/>
                </a:spcBef>
                <a:buFont typeface="Arial"/>
                <a:buChar char="»"/>
                <a:defRPr sz="1800" kern="1200">
                  <a:solidFill>
                    <a:schemeClr val="bg1"/>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de-DE" sz="900"/>
                <a:t>Build</a:t>
              </a:r>
            </a:p>
          </p:txBody>
        </p:sp>
        <p:sp>
          <p:nvSpPr>
            <p:cNvPr id="31" name="Textplatzhalter 18"/>
            <p:cNvSpPr txBox="1">
              <a:spLocks/>
            </p:cNvSpPr>
            <p:nvPr/>
          </p:nvSpPr>
          <p:spPr bwMode="gray">
            <a:xfrm>
              <a:off x="3634845" y="4191723"/>
              <a:ext cx="851157" cy="342877"/>
            </a:xfrm>
            <a:prstGeom prst="rect">
              <a:avLst/>
            </a:prstGeom>
            <a:solidFill>
              <a:schemeClr val="tx1"/>
            </a:solidFill>
          </p:spPr>
          <p:txBody>
            <a:bodyPr vert="horz" wrap="square" lIns="108000" tIns="111600" rIns="108000" bIns="111600" rtlCol="0" anchor="ctr" anchorCtr="0">
              <a:spAutoFit/>
            </a:bodyPr>
            <a:lstStyle>
              <a:lvl1pPr marL="0" indent="0" algn="l" defTabSz="609585" rtl="0" eaLnBrk="1" latinLnBrk="0" hangingPunct="1">
                <a:lnSpc>
                  <a:spcPct val="100000"/>
                </a:lnSpc>
                <a:spcBef>
                  <a:spcPts val="0"/>
                </a:spcBef>
                <a:buClr>
                  <a:schemeClr val="tx1"/>
                </a:buClr>
                <a:buSzPct val="100000"/>
                <a:buFont typeface="Symbol" panose="05050102010706020507" pitchFamily="18" charset="2"/>
                <a:buNone/>
                <a:tabLst/>
                <a:defRPr sz="1100" b="0" kern="1200" cap="all" baseline="0">
                  <a:solidFill>
                    <a:schemeClr val="bg1"/>
                  </a:solidFill>
                  <a:latin typeface="+mj-lt"/>
                  <a:ea typeface="Arial" panose="020B0606030504020204" pitchFamily="34" charset="0"/>
                  <a:cs typeface="Arial" panose="020B0604020202020204" pitchFamily="34" charset="0"/>
                </a:defRPr>
              </a:lvl1pPr>
              <a:lvl2pPr marL="222250" indent="-222250" algn="l" defTabSz="609585" rtl="0" eaLnBrk="1" latinLnBrk="0" hangingPunct="1">
                <a:lnSpc>
                  <a:spcPct val="120000"/>
                </a:lnSpc>
                <a:spcBef>
                  <a:spcPts val="600"/>
                </a:spcBef>
                <a:buClrTx/>
                <a:buSzPct val="100000"/>
                <a:buFont typeface="Wingdings" panose="05000000000000000000" pitchFamily="2" charset="2"/>
                <a:buChar char=""/>
                <a:tabLst/>
                <a:defRPr sz="1600" kern="1200">
                  <a:solidFill>
                    <a:schemeClr val="bg1"/>
                  </a:solidFill>
                  <a:latin typeface="+mj-lt"/>
                  <a:ea typeface="Arial" panose="020B0606030504020204" pitchFamily="34" charset="0"/>
                  <a:cs typeface="Arial" panose="020B0604020202020204" pitchFamily="34" charset="0"/>
                </a:defRPr>
              </a:lvl2pPr>
              <a:lvl3pPr marL="506413" indent="-285750" algn="l" defTabSz="609585" rtl="0" eaLnBrk="1" latinLnBrk="0" hangingPunct="1">
                <a:lnSpc>
                  <a:spcPct val="120000"/>
                </a:lnSpc>
                <a:spcBef>
                  <a:spcPts val="600"/>
                </a:spcBef>
                <a:buClrTx/>
                <a:buSzPct val="100000"/>
                <a:buFont typeface="Wingdings 3" panose="05040102010807070707" pitchFamily="18" charset="2"/>
                <a:buChar char="Ú"/>
                <a:tabLst/>
                <a:defRPr lang="de-DE" sz="1600" kern="1200">
                  <a:solidFill>
                    <a:schemeClr val="bg1"/>
                  </a:solidFill>
                  <a:latin typeface="+mj-lt"/>
                  <a:ea typeface="Arial" panose="020B0606030504020204" pitchFamily="34" charset="0"/>
                  <a:cs typeface="Arial" panose="020B0604020202020204" pitchFamily="34" charset="0"/>
                </a:defRPr>
              </a:lvl3pPr>
              <a:lvl4pPr marL="661988" indent="0" algn="l" defTabSz="609585" rtl="0" eaLnBrk="1" latinLnBrk="0" hangingPunct="1">
                <a:lnSpc>
                  <a:spcPct val="100000"/>
                </a:lnSpc>
                <a:spcBef>
                  <a:spcPts val="600"/>
                </a:spcBef>
                <a:buClr>
                  <a:schemeClr val="tx1"/>
                </a:buClr>
                <a:buFont typeface="Symbol" panose="05050102010706020507" pitchFamily="18" charset="2"/>
                <a:buNone/>
                <a:defRPr sz="1200" kern="1200">
                  <a:solidFill>
                    <a:schemeClr val="bg1"/>
                  </a:solidFill>
                  <a:latin typeface="+mj-lt"/>
                  <a:ea typeface="+mn-ea"/>
                  <a:cs typeface="+mn-cs"/>
                </a:defRPr>
              </a:lvl4pPr>
              <a:lvl5pPr marL="655638" indent="-176213" algn="l" defTabSz="609585" rtl="0" eaLnBrk="1" latinLnBrk="0" hangingPunct="1">
                <a:spcBef>
                  <a:spcPct val="20000"/>
                </a:spcBef>
                <a:buFont typeface="Arial"/>
                <a:buChar char="»"/>
                <a:defRPr sz="1800" kern="1200">
                  <a:solidFill>
                    <a:schemeClr val="bg1"/>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de-DE" sz="900"/>
                <a:t>Feedback</a:t>
              </a:r>
              <a:endParaRPr lang="de-DE"/>
            </a:p>
          </p:txBody>
        </p:sp>
        <p:sp>
          <p:nvSpPr>
            <p:cNvPr id="32" name="Textplatzhalter 18"/>
            <p:cNvSpPr txBox="1">
              <a:spLocks/>
            </p:cNvSpPr>
            <p:nvPr/>
          </p:nvSpPr>
          <p:spPr bwMode="gray">
            <a:xfrm>
              <a:off x="5400674" y="3560674"/>
              <a:ext cx="792355" cy="341714"/>
            </a:xfrm>
            <a:prstGeom prst="rect">
              <a:avLst/>
            </a:prstGeom>
            <a:noFill/>
          </p:spPr>
          <p:txBody>
            <a:bodyPr vert="horz" wrap="square" lIns="108000" tIns="111600" rIns="108000" bIns="111600" rtlCol="0" anchor="ctr" anchorCtr="0">
              <a:spAutoFit/>
            </a:bodyPr>
            <a:lstStyle>
              <a:lvl1pPr marL="0" indent="0" algn="l" defTabSz="609585" rtl="0" eaLnBrk="1" latinLnBrk="0" hangingPunct="1">
                <a:lnSpc>
                  <a:spcPct val="100000"/>
                </a:lnSpc>
                <a:spcBef>
                  <a:spcPts val="0"/>
                </a:spcBef>
                <a:buClr>
                  <a:schemeClr val="tx1"/>
                </a:buClr>
                <a:buSzPct val="100000"/>
                <a:buFont typeface="Symbol" panose="05050102010706020507" pitchFamily="18" charset="2"/>
                <a:buNone/>
                <a:tabLst/>
                <a:defRPr sz="1100" b="0" kern="1200" cap="all" baseline="0">
                  <a:solidFill>
                    <a:schemeClr val="bg1"/>
                  </a:solidFill>
                  <a:latin typeface="+mj-lt"/>
                  <a:ea typeface="Arial" panose="020B0606030504020204" pitchFamily="34" charset="0"/>
                  <a:cs typeface="Arial" panose="020B0604020202020204" pitchFamily="34" charset="0"/>
                </a:defRPr>
              </a:lvl1pPr>
              <a:lvl2pPr marL="222250" indent="-222250" algn="l" defTabSz="609585" rtl="0" eaLnBrk="1" latinLnBrk="0" hangingPunct="1">
                <a:lnSpc>
                  <a:spcPct val="120000"/>
                </a:lnSpc>
                <a:spcBef>
                  <a:spcPts val="600"/>
                </a:spcBef>
                <a:buClrTx/>
                <a:buSzPct val="100000"/>
                <a:buFont typeface="Wingdings" panose="05000000000000000000" pitchFamily="2" charset="2"/>
                <a:buChar char=""/>
                <a:tabLst/>
                <a:defRPr sz="1600" kern="1200">
                  <a:solidFill>
                    <a:schemeClr val="bg1"/>
                  </a:solidFill>
                  <a:latin typeface="+mj-lt"/>
                  <a:ea typeface="Arial" panose="020B0606030504020204" pitchFamily="34" charset="0"/>
                  <a:cs typeface="Arial" panose="020B0604020202020204" pitchFamily="34" charset="0"/>
                </a:defRPr>
              </a:lvl2pPr>
              <a:lvl3pPr marL="506413" indent="-285750" algn="l" defTabSz="609585" rtl="0" eaLnBrk="1" latinLnBrk="0" hangingPunct="1">
                <a:lnSpc>
                  <a:spcPct val="120000"/>
                </a:lnSpc>
                <a:spcBef>
                  <a:spcPts val="600"/>
                </a:spcBef>
                <a:buClrTx/>
                <a:buSzPct val="100000"/>
                <a:buFont typeface="Wingdings 3" panose="05040102010807070707" pitchFamily="18" charset="2"/>
                <a:buChar char="Ú"/>
                <a:tabLst/>
                <a:defRPr lang="de-DE" sz="1600" kern="1200">
                  <a:solidFill>
                    <a:schemeClr val="bg1"/>
                  </a:solidFill>
                  <a:latin typeface="+mj-lt"/>
                  <a:ea typeface="Arial" panose="020B0606030504020204" pitchFamily="34" charset="0"/>
                  <a:cs typeface="Arial" panose="020B0604020202020204" pitchFamily="34" charset="0"/>
                </a:defRPr>
              </a:lvl3pPr>
              <a:lvl4pPr marL="661988" indent="0" algn="l" defTabSz="609585" rtl="0" eaLnBrk="1" latinLnBrk="0" hangingPunct="1">
                <a:lnSpc>
                  <a:spcPct val="100000"/>
                </a:lnSpc>
                <a:spcBef>
                  <a:spcPts val="600"/>
                </a:spcBef>
                <a:buClr>
                  <a:schemeClr val="tx1"/>
                </a:buClr>
                <a:buFont typeface="Symbol" panose="05050102010706020507" pitchFamily="18" charset="2"/>
                <a:buNone/>
                <a:defRPr sz="1200" kern="1200">
                  <a:solidFill>
                    <a:schemeClr val="bg1"/>
                  </a:solidFill>
                  <a:latin typeface="+mj-lt"/>
                  <a:ea typeface="+mn-ea"/>
                  <a:cs typeface="+mn-cs"/>
                </a:defRPr>
              </a:lvl4pPr>
              <a:lvl5pPr marL="655638" indent="-176213" algn="l" defTabSz="609585" rtl="0" eaLnBrk="1" latinLnBrk="0" hangingPunct="1">
                <a:spcBef>
                  <a:spcPct val="20000"/>
                </a:spcBef>
                <a:buFont typeface="Arial"/>
                <a:buChar char="»"/>
                <a:defRPr sz="1800" kern="1200">
                  <a:solidFill>
                    <a:schemeClr val="bg1"/>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de-DE" b="1" cap="none"/>
                <a:t>PRODUCT</a:t>
              </a:r>
            </a:p>
          </p:txBody>
        </p:sp>
        <p:sp>
          <p:nvSpPr>
            <p:cNvPr id="33" name="Textplatzhalter 18"/>
            <p:cNvSpPr txBox="1">
              <a:spLocks/>
            </p:cNvSpPr>
            <p:nvPr/>
          </p:nvSpPr>
          <p:spPr bwMode="gray">
            <a:xfrm>
              <a:off x="427762" y="3560674"/>
              <a:ext cx="941243" cy="341714"/>
            </a:xfrm>
            <a:prstGeom prst="rect">
              <a:avLst/>
            </a:prstGeom>
            <a:noFill/>
          </p:spPr>
          <p:txBody>
            <a:bodyPr vert="horz" wrap="square" lIns="108000" tIns="111600" rIns="108000" bIns="111600" rtlCol="0" anchor="ctr" anchorCtr="0">
              <a:spAutoFit/>
            </a:bodyPr>
            <a:lstStyle>
              <a:lvl1pPr marL="0" indent="0" algn="l" defTabSz="609585" rtl="0" eaLnBrk="1" latinLnBrk="0" hangingPunct="1">
                <a:lnSpc>
                  <a:spcPct val="100000"/>
                </a:lnSpc>
                <a:spcBef>
                  <a:spcPts val="0"/>
                </a:spcBef>
                <a:buClr>
                  <a:schemeClr val="tx1"/>
                </a:buClr>
                <a:buSzPct val="100000"/>
                <a:buFont typeface="Symbol" panose="05050102010706020507" pitchFamily="18" charset="2"/>
                <a:buNone/>
                <a:tabLst/>
                <a:defRPr sz="1100" b="0" kern="1200" cap="all" baseline="0">
                  <a:solidFill>
                    <a:schemeClr val="bg1"/>
                  </a:solidFill>
                  <a:latin typeface="+mj-lt"/>
                  <a:ea typeface="Arial" panose="020B0606030504020204" pitchFamily="34" charset="0"/>
                  <a:cs typeface="Arial" panose="020B0604020202020204" pitchFamily="34" charset="0"/>
                </a:defRPr>
              </a:lvl1pPr>
              <a:lvl2pPr marL="222250" indent="-222250" algn="l" defTabSz="609585" rtl="0" eaLnBrk="1" latinLnBrk="0" hangingPunct="1">
                <a:lnSpc>
                  <a:spcPct val="120000"/>
                </a:lnSpc>
                <a:spcBef>
                  <a:spcPts val="600"/>
                </a:spcBef>
                <a:buClrTx/>
                <a:buSzPct val="100000"/>
                <a:buFont typeface="Wingdings" panose="05000000000000000000" pitchFamily="2" charset="2"/>
                <a:buChar char=""/>
                <a:tabLst/>
                <a:defRPr sz="1600" kern="1200">
                  <a:solidFill>
                    <a:schemeClr val="bg1"/>
                  </a:solidFill>
                  <a:latin typeface="+mj-lt"/>
                  <a:ea typeface="Arial" panose="020B0606030504020204" pitchFamily="34" charset="0"/>
                  <a:cs typeface="Arial" panose="020B0604020202020204" pitchFamily="34" charset="0"/>
                </a:defRPr>
              </a:lvl2pPr>
              <a:lvl3pPr marL="506413" indent="-285750" algn="l" defTabSz="609585" rtl="0" eaLnBrk="1" latinLnBrk="0" hangingPunct="1">
                <a:lnSpc>
                  <a:spcPct val="120000"/>
                </a:lnSpc>
                <a:spcBef>
                  <a:spcPts val="600"/>
                </a:spcBef>
                <a:buClrTx/>
                <a:buSzPct val="100000"/>
                <a:buFont typeface="Wingdings 3" panose="05040102010807070707" pitchFamily="18" charset="2"/>
                <a:buChar char="Ú"/>
                <a:tabLst/>
                <a:defRPr lang="de-DE" sz="1600" kern="1200">
                  <a:solidFill>
                    <a:schemeClr val="bg1"/>
                  </a:solidFill>
                  <a:latin typeface="+mj-lt"/>
                  <a:ea typeface="Arial" panose="020B0606030504020204" pitchFamily="34" charset="0"/>
                  <a:cs typeface="Arial" panose="020B0604020202020204" pitchFamily="34" charset="0"/>
                </a:defRPr>
              </a:lvl3pPr>
              <a:lvl4pPr marL="661988" indent="0" algn="l" defTabSz="609585" rtl="0" eaLnBrk="1" latinLnBrk="0" hangingPunct="1">
                <a:lnSpc>
                  <a:spcPct val="100000"/>
                </a:lnSpc>
                <a:spcBef>
                  <a:spcPts val="600"/>
                </a:spcBef>
                <a:buClr>
                  <a:schemeClr val="tx1"/>
                </a:buClr>
                <a:buFont typeface="Symbol" panose="05050102010706020507" pitchFamily="18" charset="2"/>
                <a:buNone/>
                <a:defRPr sz="1200" kern="1200">
                  <a:solidFill>
                    <a:schemeClr val="bg1"/>
                  </a:solidFill>
                  <a:latin typeface="+mj-lt"/>
                  <a:ea typeface="+mn-ea"/>
                  <a:cs typeface="+mn-cs"/>
                </a:defRPr>
              </a:lvl4pPr>
              <a:lvl5pPr marL="655638" indent="-176213" algn="l" defTabSz="609585" rtl="0" eaLnBrk="1" latinLnBrk="0" hangingPunct="1">
                <a:spcBef>
                  <a:spcPct val="20000"/>
                </a:spcBef>
                <a:buFont typeface="Arial"/>
                <a:buChar char="»"/>
                <a:defRPr sz="1800" kern="1200">
                  <a:solidFill>
                    <a:schemeClr val="bg1"/>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de-DE" b="1" cap="none"/>
                <a:t>PROTOTYPE </a:t>
              </a:r>
            </a:p>
          </p:txBody>
        </p:sp>
        <p:pic>
          <p:nvPicPr>
            <p:cNvPr id="4" name="Picture 2" descr="R:\Teckentrup\2016\TT-16-048 BAU 2017 Unternehmenspraese\JPGs - PDFs\Grafik CustomerCoCreation Prozess_neu_.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51826" y="2193231"/>
              <a:ext cx="3999235" cy="220821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platzhalter 5"/>
          <p:cNvSpPr>
            <a:spLocks noGrp="1"/>
          </p:cNvSpPr>
          <p:nvPr>
            <p:ph type="body" sz="quarter" idx="35"/>
          </p:nvPr>
        </p:nvSpPr>
        <p:spPr>
          <a:xfrm>
            <a:off x="342487" y="1379703"/>
            <a:ext cx="6998113" cy="2205050"/>
          </a:xfrm>
          <a:noFill/>
        </p:spPr>
        <p:txBody>
          <a:bodyPr>
            <a:noAutofit/>
          </a:bodyPr>
          <a:lstStyle/>
          <a:p>
            <a:pPr>
              <a:lnSpc>
                <a:spcPct val="150000"/>
              </a:lnSpc>
            </a:pPr>
            <a:r>
              <a:rPr lang="en-US" b="1">
                <a:latin typeface="+mn-lt"/>
              </a:rPr>
              <a:t>The success of innovative product ideas and services…</a:t>
            </a:r>
            <a:br>
              <a:rPr lang="en-US">
                <a:latin typeface="+mn-lt"/>
              </a:rPr>
            </a:br>
            <a:r>
              <a:rPr lang="en-US">
                <a:latin typeface="+mn-lt"/>
                <a:sym typeface="Wingdings" panose="05000000000000000000" pitchFamily="2" charset="2"/>
              </a:rPr>
              <a:t> …</a:t>
            </a:r>
            <a:r>
              <a:rPr lang="en-US">
                <a:latin typeface="+mn-lt"/>
              </a:rPr>
              <a:t>is reflected in jointly developed and </a:t>
            </a:r>
            <a:r>
              <a:rPr lang="en-US">
                <a:solidFill>
                  <a:schemeClr val="tx1"/>
                </a:solidFill>
                <a:latin typeface="+mn-lt"/>
              </a:rPr>
              <a:t>clearly defined </a:t>
            </a:r>
            <a:r>
              <a:rPr lang="en-US">
                <a:latin typeface="+mn-lt"/>
              </a:rPr>
              <a:t>benefits</a:t>
            </a:r>
            <a:br>
              <a:rPr lang="en-US">
                <a:latin typeface="+mn-lt"/>
              </a:rPr>
            </a:br>
            <a:r>
              <a:rPr lang="en-US">
                <a:sym typeface="Wingdings" panose="05000000000000000000" pitchFamily="2" charset="2"/>
              </a:rPr>
              <a:t> …</a:t>
            </a:r>
            <a:r>
              <a:rPr lang="en-US">
                <a:latin typeface="+mn-lt"/>
              </a:rPr>
              <a:t>is always confirmed in a large-scale </a:t>
            </a:r>
            <a:r>
              <a:rPr lang="en-US">
                <a:solidFill>
                  <a:schemeClr val="tx1"/>
                </a:solidFill>
                <a:latin typeface="+mn-lt"/>
              </a:rPr>
              <a:t>field</a:t>
            </a:r>
            <a:r>
              <a:rPr lang="en-US">
                <a:latin typeface="+mn-lt"/>
              </a:rPr>
              <a:t> test that we invest in</a:t>
            </a:r>
            <a:br>
              <a:rPr lang="en-US">
                <a:latin typeface="+mn-lt"/>
              </a:rPr>
            </a:br>
            <a:r>
              <a:rPr lang="en-US">
                <a:sym typeface="Wingdings" panose="05000000000000000000" pitchFamily="2" charset="2"/>
              </a:rPr>
              <a:t> …</a:t>
            </a:r>
            <a:r>
              <a:rPr lang="en-US">
                <a:latin typeface="+mn-lt"/>
              </a:rPr>
              <a:t>is reviewed and further developed with you and your networks</a:t>
            </a:r>
            <a:endParaRPr lang="en-US">
              <a:solidFill>
                <a:schemeClr val="bg1"/>
              </a:solidFill>
              <a:latin typeface="+mn-lt"/>
            </a:endParaRPr>
          </a:p>
        </p:txBody>
      </p:sp>
      <p:pic>
        <p:nvPicPr>
          <p:cNvPr id="23" name="Picture 2" descr="R:\Teckentrup\2016\TT-16-048 BAU 2017 Unternehmenspraese\JPGs - PDFs\170110\Pfeile.pn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34506"/>
          <a:stretch/>
        </p:blipFill>
        <p:spPr bwMode="auto">
          <a:xfrm rot="15035328">
            <a:off x="1783759" y="3032644"/>
            <a:ext cx="2340226" cy="2543475"/>
          </a:xfrm>
          <a:prstGeom prst="rect">
            <a:avLst/>
          </a:prstGeom>
          <a:noFill/>
          <a:extLst>
            <a:ext uri="{909E8E84-426E-40DD-AFC4-6F175D3DCCD1}">
              <a14:hiddenFill xmlns:a14="http://schemas.microsoft.com/office/drawing/2010/main">
                <a:solidFill>
                  <a:srgbClr val="FFFFFF"/>
                </a:solidFill>
              </a14:hiddenFill>
            </a:ext>
          </a:extLst>
        </p:spPr>
      </p:pic>
      <p:sp>
        <p:nvSpPr>
          <p:cNvPr id="24" name="Textplatzhalter 18"/>
          <p:cNvSpPr txBox="1">
            <a:spLocks/>
          </p:cNvSpPr>
          <p:nvPr/>
        </p:nvSpPr>
        <p:spPr bwMode="gray">
          <a:xfrm>
            <a:off x="1365541" y="4812877"/>
            <a:ext cx="2925072" cy="733211"/>
          </a:xfrm>
          <a:prstGeom prst="rect">
            <a:avLst/>
          </a:prstGeom>
          <a:solidFill>
            <a:schemeClr val="tx1">
              <a:lumMod val="75000"/>
              <a:lumOff val="25000"/>
            </a:schemeClr>
          </a:solidFill>
        </p:spPr>
        <p:txBody>
          <a:bodyPr vert="horz" wrap="square" lIns="108000" tIns="111600" rIns="108000" bIns="111600" rtlCol="0" anchor="ctr" anchorCtr="0">
            <a:spAutoFit/>
          </a:bodyPr>
          <a:lstStyle>
            <a:lvl1pPr marL="0" indent="0" algn="l" defTabSz="609585" rtl="0" eaLnBrk="1" latinLnBrk="0" hangingPunct="1">
              <a:lnSpc>
                <a:spcPct val="100000"/>
              </a:lnSpc>
              <a:spcBef>
                <a:spcPts val="0"/>
              </a:spcBef>
              <a:buClr>
                <a:schemeClr val="tx1"/>
              </a:buClr>
              <a:buSzPct val="100000"/>
              <a:buFont typeface="Symbol" panose="05050102010706020507" pitchFamily="18" charset="2"/>
              <a:buNone/>
              <a:tabLst/>
              <a:defRPr sz="1100" b="0" kern="1200" cap="all" baseline="0">
                <a:solidFill>
                  <a:schemeClr val="bg1"/>
                </a:solidFill>
                <a:latin typeface="+mj-lt"/>
                <a:ea typeface="Arial" panose="020B0606030504020204" pitchFamily="34" charset="0"/>
                <a:cs typeface="Arial" panose="020B0604020202020204" pitchFamily="34" charset="0"/>
              </a:defRPr>
            </a:lvl1pPr>
            <a:lvl2pPr marL="222250" indent="-222250" algn="l" defTabSz="609585" rtl="0" eaLnBrk="1" latinLnBrk="0" hangingPunct="1">
              <a:lnSpc>
                <a:spcPct val="120000"/>
              </a:lnSpc>
              <a:spcBef>
                <a:spcPts val="600"/>
              </a:spcBef>
              <a:buClrTx/>
              <a:buSzPct val="100000"/>
              <a:buFont typeface="Wingdings" panose="05000000000000000000" pitchFamily="2" charset="2"/>
              <a:buChar char=""/>
              <a:tabLst/>
              <a:defRPr sz="1600" kern="1200">
                <a:solidFill>
                  <a:schemeClr val="bg1"/>
                </a:solidFill>
                <a:latin typeface="+mj-lt"/>
                <a:ea typeface="Arial" panose="020B0606030504020204" pitchFamily="34" charset="0"/>
                <a:cs typeface="Arial" panose="020B0604020202020204" pitchFamily="34" charset="0"/>
              </a:defRPr>
            </a:lvl2pPr>
            <a:lvl3pPr marL="506413" indent="-285750" algn="l" defTabSz="609585" rtl="0" eaLnBrk="1" latinLnBrk="0" hangingPunct="1">
              <a:lnSpc>
                <a:spcPct val="120000"/>
              </a:lnSpc>
              <a:spcBef>
                <a:spcPts val="600"/>
              </a:spcBef>
              <a:buClrTx/>
              <a:buSzPct val="100000"/>
              <a:buFont typeface="Wingdings 3" panose="05040102010807070707" pitchFamily="18" charset="2"/>
              <a:buChar char="Ú"/>
              <a:tabLst/>
              <a:defRPr lang="de-DE" sz="1600" kern="1200">
                <a:solidFill>
                  <a:schemeClr val="bg1"/>
                </a:solidFill>
                <a:latin typeface="+mj-lt"/>
                <a:ea typeface="Arial" panose="020B0606030504020204" pitchFamily="34" charset="0"/>
                <a:cs typeface="Arial" panose="020B0604020202020204" pitchFamily="34" charset="0"/>
              </a:defRPr>
            </a:lvl3pPr>
            <a:lvl4pPr marL="661988" indent="0" algn="l" defTabSz="609585" rtl="0" eaLnBrk="1" latinLnBrk="0" hangingPunct="1">
              <a:lnSpc>
                <a:spcPct val="100000"/>
              </a:lnSpc>
              <a:spcBef>
                <a:spcPts val="600"/>
              </a:spcBef>
              <a:buClr>
                <a:schemeClr val="tx1"/>
              </a:buClr>
              <a:buFont typeface="Symbol" panose="05050102010706020507" pitchFamily="18" charset="2"/>
              <a:buNone/>
              <a:defRPr sz="1200" kern="1200">
                <a:solidFill>
                  <a:schemeClr val="bg1"/>
                </a:solidFill>
                <a:latin typeface="+mj-lt"/>
                <a:ea typeface="+mn-ea"/>
                <a:cs typeface="+mn-cs"/>
              </a:defRPr>
            </a:lvl4pPr>
            <a:lvl5pPr marL="655638" indent="-176213" algn="l" defTabSz="609585" rtl="0" eaLnBrk="1" latinLnBrk="0" hangingPunct="1">
              <a:spcBef>
                <a:spcPct val="20000"/>
              </a:spcBef>
              <a:buFont typeface="Arial"/>
              <a:buChar char="»"/>
              <a:defRPr sz="1800" kern="1200">
                <a:solidFill>
                  <a:schemeClr val="bg1"/>
                </a:solidFill>
                <a:latin typeface="+mj-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en-US" cap="none"/>
              <a:t>This results in product solutions that meet your demands and service offers up to the point of market readiness</a:t>
            </a:r>
          </a:p>
        </p:txBody>
      </p:sp>
      <p:sp>
        <p:nvSpPr>
          <p:cNvPr id="27" name="Titel 1"/>
          <p:cNvSpPr txBox="1">
            <a:spLocks/>
          </p:cNvSpPr>
          <p:nvPr/>
        </p:nvSpPr>
        <p:spPr bwMode="gray">
          <a:xfrm>
            <a:off x="306515" y="346842"/>
            <a:ext cx="11464417" cy="692497"/>
          </a:xfrm>
          <a:prstGeom prst="rect">
            <a:avLst/>
          </a:prstGeom>
          <a:noFill/>
        </p:spPr>
        <p:txBody>
          <a:bodyPr vert="horz" wrap="square" lIns="90000" tIns="0" rIns="90000" bIns="0" rtlCol="0" anchor="t" anchorCtr="0">
            <a:spAutoFit/>
          </a:bodyPr>
          <a:lstStyle>
            <a:lvl1pPr algn="l" defTabSz="609585" rtl="0" eaLnBrk="1" latinLnBrk="0" hangingPunct="1">
              <a:lnSpc>
                <a:spcPct val="90000"/>
              </a:lnSpc>
              <a:spcBef>
                <a:spcPct val="0"/>
              </a:spcBef>
              <a:buNone/>
              <a:defRPr lang="en-US" sz="2500" b="1" kern="1200" baseline="0" noProof="0" dirty="0">
                <a:solidFill>
                  <a:schemeClr val="tx1"/>
                </a:solidFill>
                <a:latin typeface="Arial" panose="020B0604020202020204" pitchFamily="34" charset="0"/>
                <a:ea typeface="Arial Arial" panose="020B0706030804020204" pitchFamily="34" charset="0"/>
                <a:cs typeface="Arial" panose="020B0604020202020204" pitchFamily="34" charset="0"/>
              </a:defRPr>
            </a:lvl1pPr>
          </a:lstStyle>
          <a:p>
            <a:r>
              <a:rPr lang="de-DE"/>
              <a:t>ACHIEVING MORE TOGETHER:</a:t>
            </a:r>
            <a:br>
              <a:rPr lang="de-DE"/>
            </a:br>
            <a:r>
              <a:rPr lang="de-DE"/>
              <a:t>CUSTOMER CO-CREATION</a:t>
            </a:r>
          </a:p>
        </p:txBody>
      </p:sp>
      <p:sp>
        <p:nvSpPr>
          <p:cNvPr id="22" name="Rechteck 21"/>
          <p:cNvSpPr/>
          <p:nvPr/>
        </p:nvSpPr>
        <p:spPr>
          <a:xfrm>
            <a:off x="314495" y="6427299"/>
            <a:ext cx="2385589" cy="269304"/>
          </a:xfrm>
          <a:prstGeom prst="rect">
            <a:avLst/>
          </a:prstGeom>
        </p:spPr>
        <p:txBody>
          <a:bodyPr wrap="none">
            <a:spAutoFit/>
          </a:bodyPr>
          <a:lstStyle/>
          <a:p>
            <a:r>
              <a:rPr kumimoji="0" sz="1150" b="1" i="0" u="none" strike="noStrike" kern="1200" cap="none" spc="0" normalizeH="0" baseline="0">
                <a:ln>
                  <a:noFill/>
                </a:ln>
                <a:solidFill>
                  <a:srgbClr val="000000"/>
                </a:solidFill>
                <a:effectLst/>
                <a:uLnTx/>
                <a:uFillTx/>
                <a:latin typeface="+mn-lt"/>
                <a:ea typeface="+mn-ea"/>
                <a:cs typeface="+mn-cs"/>
              </a:rPr>
              <a:t>DESIGN I S</a:t>
            </a:r>
            <a:r>
              <a:rPr kumimoji="0" lang="de-DE" sz="1150" b="1" i="0" u="none" strike="noStrike" kern="1200" cap="none" spc="0" normalizeH="0" baseline="0">
                <a:ln>
                  <a:noFill/>
                </a:ln>
                <a:solidFill>
                  <a:srgbClr val="000000"/>
                </a:solidFill>
                <a:effectLst/>
                <a:uLnTx/>
                <a:uFillTx/>
                <a:latin typeface="+mn-lt"/>
                <a:ea typeface="+mn-ea"/>
                <a:cs typeface="+mn-cs"/>
              </a:rPr>
              <a:t>ECURI</a:t>
            </a:r>
            <a:r>
              <a:rPr kumimoji="0" sz="1150" b="1" i="0" u="none" strike="noStrike" kern="1200" cap="none" spc="0" normalizeH="0" baseline="0">
                <a:ln>
                  <a:noFill/>
                </a:ln>
                <a:solidFill>
                  <a:srgbClr val="000000"/>
                </a:solidFill>
                <a:effectLst/>
                <a:uLnTx/>
                <a:uFillTx/>
                <a:latin typeface="+mn-lt"/>
                <a:ea typeface="+mn-ea"/>
                <a:cs typeface="+mn-cs"/>
              </a:rPr>
              <a:t>TY I SERVICE</a:t>
            </a:r>
            <a:endParaRPr lang="de-DE" sz="1150" b="1"/>
          </a:p>
        </p:txBody>
      </p:sp>
    </p:spTree>
    <p:extLst>
      <p:ext uri="{BB962C8B-B14F-4D97-AF65-F5344CB8AC3E}">
        <p14:creationId xmlns:p14="http://schemas.microsoft.com/office/powerpoint/2010/main" val="278211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32021" y="0"/>
            <a:ext cx="12224022" cy="6858000"/>
          </a:xfrm>
          <a:prstGeom prst="rect">
            <a:avLst/>
          </a:prstGeom>
          <a:solidFill>
            <a:srgbClr val="ACC6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3243" y="6338330"/>
            <a:ext cx="1346370" cy="359032"/>
          </a:xfrm>
          <a:prstGeom prst="rect">
            <a:avLst/>
          </a:prstGeom>
        </p:spPr>
      </p:pic>
      <p:pic>
        <p:nvPicPr>
          <p:cNvPr id="5" name="Picture 4">
            <a:extLst>
              <a:ext uri="{FF2B5EF4-FFF2-40B4-BE49-F238E27FC236}">
                <a16:creationId xmlns:a16="http://schemas.microsoft.com/office/drawing/2014/main" id="{0F09E058-45BB-214C-B508-A9706CE14D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2921" y="1597619"/>
            <a:ext cx="4342932" cy="4034901"/>
          </a:xfrm>
          <a:prstGeom prst="rect">
            <a:avLst/>
          </a:prstGeom>
          <a:effectLst>
            <a:outerShdw blurRad="50800" dist="38100" dir="5400000" algn="t" rotWithShape="0">
              <a:prstClr val="black">
                <a:alpha val="40000"/>
              </a:prstClr>
            </a:outerShdw>
          </a:effectLst>
        </p:spPr>
      </p:pic>
      <p:pic>
        <p:nvPicPr>
          <p:cNvPr id="8" name="Picture 7">
            <a:extLst>
              <a:ext uri="{FF2B5EF4-FFF2-40B4-BE49-F238E27FC236}">
                <a16:creationId xmlns:a16="http://schemas.microsoft.com/office/drawing/2014/main" id="{795F72C4-9406-7246-A0F3-FA1B4DDE64A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6952093" y="1982580"/>
            <a:ext cx="4342932" cy="3264978"/>
          </a:xfrm>
          <a:prstGeom prst="rect">
            <a:avLst/>
          </a:prstGeom>
          <a:effectLst>
            <a:outerShdw blurRad="50800" dist="38100" dir="5400000" algn="t" rotWithShape="0">
              <a:prstClr val="black">
                <a:alpha val="40000"/>
              </a:prstClr>
            </a:outerShdw>
          </a:effectLst>
        </p:spPr>
      </p:pic>
      <p:sp>
        <p:nvSpPr>
          <p:cNvPr id="9" name="Subtitle 2">
            <a:extLst>
              <a:ext uri="{FF2B5EF4-FFF2-40B4-BE49-F238E27FC236}">
                <a16:creationId xmlns:a16="http://schemas.microsoft.com/office/drawing/2014/main" id="{D2413CDC-F9DA-F34E-8151-C7C12DA36B04}"/>
              </a:ext>
            </a:extLst>
          </p:cNvPr>
          <p:cNvSpPr txBox="1">
            <a:spLocks/>
          </p:cNvSpPr>
          <p:nvPr/>
        </p:nvSpPr>
        <p:spPr>
          <a:xfrm>
            <a:off x="3933455" y="415821"/>
            <a:ext cx="4314208" cy="508740"/>
          </a:xfrm>
          <a:prstGeom prst="rect">
            <a:avLst/>
          </a:prstGeom>
          <a:solidFill>
            <a:schemeClr val="tx1"/>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3600">
                <a:solidFill>
                  <a:schemeClr val="bg1"/>
                </a:solidFill>
                <a:ea typeface="DINPro Medium" charset="0"/>
                <a:cs typeface="DINPro Medium" charset="0"/>
              </a:rPr>
              <a:t>PROJECT</a:t>
            </a:r>
          </a:p>
        </p:txBody>
      </p:sp>
    </p:spTree>
    <p:extLst>
      <p:ext uri="{BB962C8B-B14F-4D97-AF65-F5344CB8AC3E}">
        <p14:creationId xmlns:p14="http://schemas.microsoft.com/office/powerpoint/2010/main" val="372717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CKENTRUP Master_final_de">
  <a:themeElements>
    <a:clrScheme name="Benutzerdefiniert 3">
      <a:dk1>
        <a:srgbClr val="000000"/>
      </a:dk1>
      <a:lt1>
        <a:srgbClr val="FFFFFF"/>
      </a:lt1>
      <a:dk2>
        <a:srgbClr val="B8BCBF"/>
      </a:dk2>
      <a:lt2>
        <a:srgbClr val="313736"/>
      </a:lt2>
      <a:accent1>
        <a:srgbClr val="DBE0E1"/>
      </a:accent1>
      <a:accent2>
        <a:srgbClr val="ACC7C9"/>
      </a:accent2>
      <a:accent3>
        <a:srgbClr val="F07E26"/>
      </a:accent3>
      <a:accent4>
        <a:srgbClr val="4DAC6F"/>
      </a:accent4>
      <a:accent5>
        <a:srgbClr val="D93478"/>
      </a:accent5>
      <a:accent6>
        <a:srgbClr val="2999C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sz="1800" dirty="0" err="1" smtClean="0"/>
        </a:defPPr>
      </a:lstStyle>
      <a:style>
        <a:lnRef idx="1">
          <a:schemeClr val="accent1"/>
        </a:lnRef>
        <a:fillRef idx="3">
          <a:schemeClr val="accent1"/>
        </a:fillRef>
        <a:effectRef idx="2">
          <a:schemeClr val="accent1"/>
        </a:effectRef>
        <a:fontRef idx="minor">
          <a:schemeClr val="lt1"/>
        </a:fontRef>
      </a:style>
    </a:spDef>
    <a:lnDef>
      <a:spPr>
        <a:ln w="19050">
          <a:solidFill>
            <a:schemeClr val="tx1"/>
          </a:solidFill>
          <a:prstDash val="soli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1600" dirty="0" smtClean="0"/>
        </a:defPPr>
      </a:lstStyle>
    </a:txDef>
  </a:objectDefaults>
  <a:extraClrSchemeLst/>
  <a:extLst>
    <a:ext uri="{05A4C25C-085E-4340-85A3-A5531E510DB2}">
      <thm15:themeFamily xmlns:thm15="http://schemas.microsoft.com/office/thememl/2012/main" name="TECKENTRUP Master_final_de.pptx" id="{8C2EEE7F-A0C1-4848-8CA0-134B2767E755}" vid="{3782CE36-EB54-4963-A5F9-B52C98A9BB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1FE4607C429A4AB067C97CCB80C738" ma:contentTypeVersion="7" ma:contentTypeDescription="Create a new document." ma:contentTypeScope="" ma:versionID="08ae32619efef23d75d71533bac176ff">
  <xsd:schema xmlns:xsd="http://www.w3.org/2001/XMLSchema" xmlns:xs="http://www.w3.org/2001/XMLSchema" xmlns:p="http://schemas.microsoft.com/office/2006/metadata/properties" xmlns:ns2="3e4ade7c-aa01-497b-8ca0-ec539689e536" targetNamespace="http://schemas.microsoft.com/office/2006/metadata/properties" ma:root="true" ma:fieldsID="59bb54738e61c943e084bf20968dad86" ns2:_="">
    <xsd:import namespace="3e4ade7c-aa01-497b-8ca0-ec539689e53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4ade7c-aa01-497b-8ca0-ec539689e5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D4DE042-156B-4D78-984D-504C1BEF5380}">
  <ds:schemaRefs>
    <ds:schemaRef ds:uri="http://schemas.microsoft.com/sharepoint/v3/contenttype/forms"/>
  </ds:schemaRefs>
</ds:datastoreItem>
</file>

<file path=customXml/itemProps2.xml><?xml version="1.0" encoding="utf-8"?>
<ds:datastoreItem xmlns:ds="http://schemas.openxmlformats.org/officeDocument/2006/customXml" ds:itemID="{E5E49B17-90BE-4ADB-9691-79A0A4ABDF9B}">
  <ds:schemaRefs>
    <ds:schemaRef ds:uri="3e4ade7c-aa01-497b-8ca0-ec539689e53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A91AA23-5042-497C-868F-09F93825EA91}">
  <ds:schemaRefs>
    <ds:schemaRef ds:uri="3e4ade7c-aa01-497b-8ca0-ec539689e53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TECKENTRUP Master_final_de</Template>
  <TotalTime>14</TotalTime>
  <Words>2796</Words>
  <Application>Microsoft Macintosh PowerPoint</Application>
  <PresentationFormat>Widescreen</PresentationFormat>
  <Paragraphs>612</Paragraphs>
  <Slides>65</Slides>
  <Notes>33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65</vt:i4>
      </vt:variant>
    </vt:vector>
  </HeadingPairs>
  <TitlesOfParts>
    <vt:vector size="74" baseType="lpstr">
      <vt:lpstr>Arial</vt:lpstr>
      <vt:lpstr>DINPro Medium</vt:lpstr>
      <vt:lpstr>DINPro-Black</vt:lpstr>
      <vt:lpstr>Helvetica Neue</vt:lpstr>
      <vt:lpstr>Symbol</vt:lpstr>
      <vt:lpstr>Trebuchet MS</vt:lpstr>
      <vt:lpstr>Wingdings</vt:lpstr>
      <vt:lpstr>Wingdings 3</vt:lpstr>
      <vt:lpstr>TECKENTRUP Master_final_de</vt:lpstr>
      <vt:lpstr>PowerPoint Presentation</vt:lpstr>
      <vt:lpstr>YOUR SPECIALIST FOR INDIVIDUAL SOLUTIONS</vt:lpstr>
      <vt:lpstr>BECOMING ONE OF THE MARKET LEADERS IN EUROPE </vt:lpstr>
      <vt:lpstr>PowerPoint Presentation</vt:lpstr>
      <vt:lpstr>PowerPoint Presentation</vt:lpstr>
      <vt:lpstr>TECKENTRUP QUALITY</vt:lpstr>
      <vt:lpstr>PowerPoint Presentation</vt:lpstr>
      <vt:lpstr>PowerPoint Presentation</vt:lpstr>
      <vt:lpstr>PowerPoint Presentation</vt:lpstr>
      <vt:lpstr>THREE STANDARDS FOR A  MORE UNIQUE CHARACTER</vt:lpstr>
      <vt:lpstr>PowerPoint Presentation</vt:lpstr>
      <vt:lpstr>PowerPoint Presentation</vt:lpstr>
      <vt:lpstr>PowerPoint Presentation</vt:lpstr>
      <vt:lpstr>MORE SAFETY, MORE SPEED.</vt:lpstr>
      <vt:lpstr>PowerPoint Presentation</vt:lpstr>
      <vt:lpstr>PowerPoint Presentation</vt:lpstr>
      <vt:lpstr>WHERE OUR DOORS AND GATES ARE AT HOME.</vt:lpstr>
      <vt:lpstr>THE TECKENTRUP PROMISE:</vt:lpstr>
      <vt:lpstr>Understanding fire doors </vt:lpstr>
      <vt:lpstr>Understanding fire doors, the applicable standards and their use in Building Regulations &amp; Construction Products Regulation  </vt:lpstr>
      <vt:lpstr>Expert?</vt:lpstr>
      <vt:lpstr>Why so many standards?</vt:lpstr>
      <vt:lpstr>How many standards?</vt:lpstr>
      <vt:lpstr>HENS</vt:lpstr>
      <vt:lpstr>The answer why we like this is volume</vt:lpstr>
      <vt:lpstr>CE</vt:lpstr>
      <vt:lpstr>CE</vt:lpstr>
      <vt:lpstr>CE Marking Hinged Door Sets</vt:lpstr>
      <vt:lpstr>BS EN 14351-1</vt:lpstr>
      <vt:lpstr>Sub Norms - the option - the door builder</vt:lpstr>
      <vt:lpstr>Sub Norms - the option - the door builder</vt:lpstr>
      <vt:lpstr>pr BS EN 14351-2</vt:lpstr>
      <vt:lpstr>Sub Norms - the option - the door builder</vt:lpstr>
      <vt:lpstr>Sub Norms - the option - the door builder</vt:lpstr>
      <vt:lpstr>Fire Standards</vt:lpstr>
      <vt:lpstr>The Test</vt:lpstr>
      <vt:lpstr>The Test</vt:lpstr>
      <vt:lpstr>The Test</vt:lpstr>
      <vt:lpstr>The Report EN16034</vt:lpstr>
      <vt:lpstr>Two Big Differences</vt:lpstr>
      <vt:lpstr>What else?</vt:lpstr>
      <vt:lpstr>The neat and tidy document EN13501-1</vt:lpstr>
      <vt:lpstr>So let’s go – whoop, whoop!</vt:lpstr>
      <vt:lpstr>The misunderstood standard EN15269-2</vt:lpstr>
      <vt:lpstr>The misunderstood standard EN15269-2</vt:lpstr>
      <vt:lpstr>The Curve Ball</vt:lpstr>
      <vt:lpstr>Kai I am going to use this cheap ardvaark closer!</vt:lpstr>
      <vt:lpstr>Ardvaark</vt:lpstr>
      <vt:lpstr>Can you trust the Teckentrup BRAND?</vt:lpstr>
      <vt:lpstr>Why are walls, ceilings and floors EI fire rated  (E = integrity, I = insulation)</vt:lpstr>
      <vt:lpstr>Why is it that Building Regulations say it’s ok to fit integrity-only fire doors…  …as long as the door does not constitute more than 25% of the surface area of the wall into which it is fitted.</vt:lpstr>
      <vt:lpstr>If you looked inside an Integrity-only rated steel fire door what would you expect to see?</vt:lpstr>
      <vt:lpstr>If you watched the test of an integrity-only steel fire door, would you be surprised to learn that a door fails the test if you see a flame the size of a match burning for 10 seconds…   probably not…</vt:lpstr>
      <vt:lpstr>Which side should a door closer be fitted?   The requirement is the  non-fire side of a door. </vt:lpstr>
      <vt:lpstr>This assumes the route a fire will take through a building is known...   You can plan for this to a degree, however there is no legislating for people putting things where they shouldn’t or fire behaving unexpectedly…</vt:lpstr>
      <vt:lpstr>PowerPoint Presentation</vt:lpstr>
      <vt:lpstr>Integrity &amp; Insulation rated fire doors are:</vt:lpstr>
      <vt:lpstr>PowerPoint Presentation</vt:lpstr>
      <vt:lpstr>PowerPoint Presentation</vt:lpstr>
      <vt:lpstr>PowerPoint Presentation</vt:lpstr>
      <vt:lpstr>PowerPoint Presentation</vt:lpstr>
      <vt:lpstr>America? – the original source of integrity-only steel fire doors.   Still in use but insulated doors are now required on hallways, corridors, stairwells, lobby’s and escalators. </vt:lpstr>
      <vt:lpstr>EI fire doors are freely available at comparable cost to E-only fire doors.</vt:lpstr>
      <vt:lpstr>PowerPoint Presentation</vt:lpstr>
      <vt:lpstr>PowerPoint Presentation</vt:lpstr>
    </vt:vector>
  </TitlesOfParts>
  <Company>Teckentrup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Dies ist der Titel der Präsentation, einzeilig.</dc:title>
  <dc:creator>Habrock, Carina</dc:creator>
  <cp:lastModifiedBy>Simon Bridges</cp:lastModifiedBy>
  <cp:revision>7</cp:revision>
  <cp:lastPrinted>2019-10-10T12:19:13Z</cp:lastPrinted>
  <dcterms:created xsi:type="dcterms:W3CDTF">2016-12-12T14:03:24Z</dcterms:created>
  <dcterms:modified xsi:type="dcterms:W3CDTF">2019-10-11T06:16:07Z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0x010100F11FE4607C429A4AB067C97CCB80C738</vt:lpwstr>
  </property>
</Properties>
</file>